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4"/>
    <p:sldMasterId id="2147483705" r:id="rId5"/>
  </p:sldMasterIdLst>
  <p:notesMasterIdLst>
    <p:notesMasterId r:id="rId29"/>
  </p:notesMasterIdLst>
  <p:sldIdLst>
    <p:sldId id="257" r:id="rId6"/>
    <p:sldId id="295" r:id="rId7"/>
    <p:sldId id="259" r:id="rId8"/>
    <p:sldId id="297" r:id="rId9"/>
    <p:sldId id="262" r:id="rId10"/>
    <p:sldId id="263" r:id="rId11"/>
    <p:sldId id="264" r:id="rId12"/>
    <p:sldId id="265" r:id="rId13"/>
    <p:sldId id="266" r:id="rId14"/>
    <p:sldId id="267" r:id="rId15"/>
    <p:sldId id="268" r:id="rId16"/>
    <p:sldId id="269" r:id="rId17"/>
    <p:sldId id="270" r:id="rId18"/>
    <p:sldId id="271" r:id="rId19"/>
    <p:sldId id="272" r:id="rId20"/>
    <p:sldId id="296" r:id="rId21"/>
    <p:sldId id="275" r:id="rId22"/>
    <p:sldId id="277" r:id="rId23"/>
    <p:sldId id="279" r:id="rId24"/>
    <p:sldId id="291" r:id="rId25"/>
    <p:sldId id="281" r:id="rId26"/>
    <p:sldId id="282" r:id="rId27"/>
    <p:sldId id="288" r:id="rId28"/>
  </p:sldIdLst>
  <p:sldSz cx="9906000" cy="6858000" type="A4"/>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A44"/>
    <a:srgbClr val="FF8200"/>
    <a:srgbClr val="6F5091"/>
    <a:srgbClr val="FFCD00"/>
    <a:srgbClr val="6F509A"/>
    <a:srgbClr val="00205B"/>
    <a:srgbClr val="00A9E0"/>
    <a:srgbClr val="EE2737"/>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94AB7A-9326-719E-55F8-A1FB1ECF3B07}" v="37" dt="2024-06-27T10:11:25.273"/>
    <p1510:client id="{06B5F7AC-4E43-E09C-3C3E-045DD71C7F8E}" v="357" dt="2024-06-27T11:20:55.428"/>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6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Sayers" userId="5141f717-5e0e-4a55-9535-baca6cd51e27" providerId="ADAL" clId="{0056E748-2870-4AAD-9195-DBD4EB9EB0DC}"/>
    <pc:docChg chg="modSld">
      <pc:chgData name="Jo Sayers" userId="5141f717-5e0e-4a55-9535-baca6cd51e27" providerId="ADAL" clId="{0056E748-2870-4AAD-9195-DBD4EB9EB0DC}" dt="2024-06-28T03:47:44.192" v="132" actId="20577"/>
      <pc:docMkLst>
        <pc:docMk/>
      </pc:docMkLst>
      <pc:sldChg chg="delSp modSp mod">
        <pc:chgData name="Jo Sayers" userId="5141f717-5e0e-4a55-9535-baca6cd51e27" providerId="ADAL" clId="{0056E748-2870-4AAD-9195-DBD4EB9EB0DC}" dt="2024-06-28T00:50:54.397" v="32"/>
        <pc:sldMkLst>
          <pc:docMk/>
          <pc:sldMk cId="523748216" sldId="267"/>
        </pc:sldMkLst>
        <pc:spChg chg="del mod">
          <ac:chgData name="Jo Sayers" userId="5141f717-5e0e-4a55-9535-baca6cd51e27" providerId="ADAL" clId="{0056E748-2870-4AAD-9195-DBD4EB9EB0DC}" dt="2024-06-28T00:50:54.397" v="32"/>
          <ac:spMkLst>
            <pc:docMk/>
            <pc:sldMk cId="523748216" sldId="267"/>
            <ac:spMk id="7" creationId="{A4D036FD-CA66-C3FC-729C-E13B8F067D9B}"/>
          </ac:spMkLst>
        </pc:spChg>
        <pc:graphicFrameChg chg="modGraphic">
          <ac:chgData name="Jo Sayers" userId="5141f717-5e0e-4a55-9535-baca6cd51e27" providerId="ADAL" clId="{0056E748-2870-4AAD-9195-DBD4EB9EB0DC}" dt="2024-06-28T00:49:54.463" v="22" actId="20577"/>
          <ac:graphicFrameMkLst>
            <pc:docMk/>
            <pc:sldMk cId="523748216" sldId="267"/>
            <ac:graphicFrameMk id="5" creationId="{00000000-0000-0000-0000-000000000000}"/>
          </ac:graphicFrameMkLst>
        </pc:graphicFrameChg>
        <pc:graphicFrameChg chg="modGraphic">
          <ac:chgData name="Jo Sayers" userId="5141f717-5e0e-4a55-9535-baca6cd51e27" providerId="ADAL" clId="{0056E748-2870-4AAD-9195-DBD4EB9EB0DC}" dt="2024-06-28T00:50:24.271" v="29" actId="20577"/>
          <ac:graphicFrameMkLst>
            <pc:docMk/>
            <pc:sldMk cId="523748216" sldId="267"/>
            <ac:graphicFrameMk id="6" creationId="{00000000-0000-0000-0000-000000000000}"/>
          </ac:graphicFrameMkLst>
        </pc:graphicFrameChg>
      </pc:sldChg>
      <pc:sldChg chg="delSp modSp mod">
        <pc:chgData name="Jo Sayers" userId="5141f717-5e0e-4a55-9535-baca6cd51e27" providerId="ADAL" clId="{0056E748-2870-4AAD-9195-DBD4EB9EB0DC}" dt="2024-06-28T03:47:44.192" v="132" actId="20577"/>
        <pc:sldMkLst>
          <pc:docMk/>
          <pc:sldMk cId="562592901" sldId="268"/>
        </pc:sldMkLst>
        <pc:spChg chg="del mod">
          <ac:chgData name="Jo Sayers" userId="5141f717-5e0e-4a55-9535-baca6cd51e27" providerId="ADAL" clId="{0056E748-2870-4AAD-9195-DBD4EB9EB0DC}" dt="2024-06-28T03:47:13.010" v="125"/>
          <ac:spMkLst>
            <pc:docMk/>
            <pc:sldMk cId="562592901" sldId="268"/>
            <ac:spMk id="3" creationId="{A508691F-E55C-AFE7-96AA-F44C41438445}"/>
          </ac:spMkLst>
        </pc:spChg>
        <pc:spChg chg="mod">
          <ac:chgData name="Jo Sayers" userId="5141f717-5e0e-4a55-9535-baca6cd51e27" providerId="ADAL" clId="{0056E748-2870-4AAD-9195-DBD4EB9EB0DC}" dt="2024-06-28T03:47:44.192" v="132" actId="20577"/>
          <ac:spMkLst>
            <pc:docMk/>
            <pc:sldMk cId="562592901" sldId="268"/>
            <ac:spMk id="4" creationId="{00000000-0000-0000-0000-000000000000}"/>
          </ac:spMkLst>
        </pc:spChg>
        <pc:spChg chg="del mod">
          <ac:chgData name="Jo Sayers" userId="5141f717-5e0e-4a55-9535-baca6cd51e27" providerId="ADAL" clId="{0056E748-2870-4AAD-9195-DBD4EB9EB0DC}" dt="2024-06-28T03:45:03.177" v="35"/>
          <ac:spMkLst>
            <pc:docMk/>
            <pc:sldMk cId="562592901" sldId="268"/>
            <ac:spMk id="7" creationId="{2CDF38A2-4A2F-C0C5-DF7A-CD9016EBCA93}"/>
          </ac:spMkLst>
        </pc:spChg>
        <pc:graphicFrameChg chg="mod">
          <ac:chgData name="Jo Sayers" userId="5141f717-5e0e-4a55-9535-baca6cd51e27" providerId="ADAL" clId="{0056E748-2870-4AAD-9195-DBD4EB9EB0DC}" dt="2024-06-28T03:46:47.823" v="105" actId="1076"/>
          <ac:graphicFrameMkLst>
            <pc:docMk/>
            <pc:sldMk cId="562592901" sldId="268"/>
            <ac:graphicFrameMk id="12" creationId="{00000000-0000-0000-0000-000000000000}"/>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clustered"/>
        <c:varyColors val="0"/>
        <c:ser>
          <c:idx val="0"/>
          <c:order val="0"/>
          <c:tx>
            <c:strRef>
              <c:f>Sheet1!$B$1</c:f>
              <c:strCache>
                <c:ptCount val="1"/>
                <c:pt idx="0">
                  <c:v>Number</c:v>
                </c:pt>
              </c:strCache>
            </c:strRef>
          </c:tx>
          <c:spPr>
            <a:solidFill>
              <a:schemeClr val="accent3"/>
            </a:solidFill>
            <a:ln>
              <a:noFill/>
            </a:ln>
            <a:effectLst/>
          </c:spPr>
          <c:invertIfNegative val="0"/>
          <c:cat>
            <c:strRef>
              <c:f>Sheet1!$A$2:$A$8</c:f>
              <c:strCache>
                <c:ptCount val="7"/>
                <c:pt idx="0">
                  <c:v>Diploma</c:v>
                </c:pt>
                <c:pt idx="1">
                  <c:v>Graduate Certificate</c:v>
                </c:pt>
                <c:pt idx="2">
                  <c:v>Graduate Diploma</c:v>
                </c:pt>
                <c:pt idx="3">
                  <c:v>Advanced Diploma</c:v>
                </c:pt>
                <c:pt idx="4">
                  <c:v>Bachelor Degree</c:v>
                </c:pt>
                <c:pt idx="5">
                  <c:v>Masters Degree</c:v>
                </c:pt>
                <c:pt idx="6">
                  <c:v>Doctorate</c:v>
                </c:pt>
              </c:strCache>
            </c:strRef>
          </c:cat>
          <c:val>
            <c:numRef>
              <c:f>Sheet1!$B$2:$B$8</c:f>
              <c:numCache>
                <c:formatCode>General</c:formatCode>
                <c:ptCount val="7"/>
                <c:pt idx="0">
                  <c:v>4</c:v>
                </c:pt>
                <c:pt idx="1">
                  <c:v>6</c:v>
                </c:pt>
                <c:pt idx="2">
                  <c:v>1</c:v>
                </c:pt>
                <c:pt idx="3">
                  <c:v>0</c:v>
                </c:pt>
                <c:pt idx="4">
                  <c:v>18</c:v>
                </c:pt>
                <c:pt idx="5">
                  <c:v>2</c:v>
                </c:pt>
              </c:numCache>
            </c:numRef>
          </c:val>
          <c:extLst>
            <c:ext xmlns:c16="http://schemas.microsoft.com/office/drawing/2014/chart" uri="{C3380CC4-5D6E-409C-BE32-E72D297353CC}">
              <c16:uniqueId val="{00000000-89EC-4668-8DE3-50654D88CFA5}"/>
            </c:ext>
          </c:extLst>
        </c:ser>
        <c:dLbls>
          <c:showLegendKey val="0"/>
          <c:showVal val="0"/>
          <c:showCatName val="0"/>
          <c:showSerName val="0"/>
          <c:showPercent val="0"/>
          <c:showBubbleSize val="0"/>
        </c:dLbls>
        <c:gapWidth val="182"/>
        <c:axId val="1418607344"/>
        <c:axId val="1418588624"/>
      </c:barChart>
      <c:catAx>
        <c:axId val="1418607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8588624"/>
        <c:crosses val="autoZero"/>
        <c:auto val="1"/>
        <c:lblAlgn val="ctr"/>
        <c:lblOffset val="100"/>
        <c:noMultiLvlLbl val="0"/>
      </c:catAx>
      <c:valAx>
        <c:axId val="14185886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8607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2FE6CFC-D834-469C-ACAA-81AB3BC7FB58}" type="datetimeFigureOut">
              <a:rPr lang="en-AU" smtClean="0"/>
              <a:t>28/06/2024</a:t>
            </a:fld>
            <a:endParaRPr lang="en-AU"/>
          </a:p>
        </p:txBody>
      </p:sp>
      <p:sp>
        <p:nvSpPr>
          <p:cNvPr id="4" name="Slide Image Placeholder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5AEB6A5-BA7E-41A3-8D7C-E61B7C9A024F}" type="slidenum">
              <a:rPr lang="en-AU" smtClean="0"/>
              <a:t>‹#›</a:t>
            </a:fld>
            <a:endParaRPr lang="en-AU"/>
          </a:p>
        </p:txBody>
      </p:sp>
    </p:spTree>
    <p:extLst>
      <p:ext uri="{BB962C8B-B14F-4D97-AF65-F5344CB8AC3E}">
        <p14:creationId xmlns:p14="http://schemas.microsoft.com/office/powerpoint/2010/main" val="2556689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5AEB6A5-BA7E-41A3-8D7C-E61B7C9A024F}" type="slidenum">
              <a:rPr lang="en-AU" smtClean="0"/>
              <a:t>19</a:t>
            </a:fld>
            <a:endParaRPr lang="en-AU"/>
          </a:p>
        </p:txBody>
      </p:sp>
    </p:spTree>
    <p:extLst>
      <p:ext uri="{BB962C8B-B14F-4D97-AF65-F5344CB8AC3E}">
        <p14:creationId xmlns:p14="http://schemas.microsoft.com/office/powerpoint/2010/main" val="2076128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5AEB6A5-BA7E-41A3-8D7C-E61B7C9A024F}" type="slidenum">
              <a:rPr lang="en-AU" smtClean="0"/>
              <a:t>20</a:t>
            </a:fld>
            <a:endParaRPr lang="en-AU"/>
          </a:p>
        </p:txBody>
      </p:sp>
    </p:spTree>
    <p:extLst>
      <p:ext uri="{BB962C8B-B14F-4D97-AF65-F5344CB8AC3E}">
        <p14:creationId xmlns:p14="http://schemas.microsoft.com/office/powerpoint/2010/main" val="3694272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ighlight - Orange">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8A553-A366-42EB-BDBD-A122FC9FDC2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Tree>
    <p:extLst>
      <p:ext uri="{BB962C8B-B14F-4D97-AF65-F5344CB8AC3E}">
        <p14:creationId xmlns:p14="http://schemas.microsoft.com/office/powerpoint/2010/main" val="382186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0399" y="4800600"/>
            <a:ext cx="6876690" cy="566738"/>
          </a:xfrm>
        </p:spPr>
        <p:txBody>
          <a:bodyPr anchor="b">
            <a:normAutofit/>
          </a:bodyPr>
          <a:lstStyle>
            <a:lvl1pPr algn="l">
              <a:defRPr sz="2400" b="0"/>
            </a:lvl1pPr>
          </a:lstStyle>
          <a:p>
            <a:r>
              <a:rPr lang="en-GB"/>
              <a:t>Click to edit Master title style</a:t>
            </a:r>
            <a:endParaRPr lang="en-US"/>
          </a:p>
        </p:txBody>
      </p:sp>
      <p:sp>
        <p:nvSpPr>
          <p:cNvPr id="3" name="Picture Placeholder 2"/>
          <p:cNvSpPr>
            <a:spLocks noGrp="1" noChangeAspect="1"/>
          </p:cNvSpPr>
          <p:nvPr>
            <p:ph type="pic" idx="1"/>
          </p:nvPr>
        </p:nvSpPr>
        <p:spPr>
          <a:xfrm>
            <a:off x="660399" y="609600"/>
            <a:ext cx="6876690"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4" name="Text Placeholder 3"/>
          <p:cNvSpPr>
            <a:spLocks noGrp="1"/>
          </p:cNvSpPr>
          <p:nvPr>
            <p:ph type="body" sz="half" idx="2"/>
          </p:nvPr>
        </p:nvSpPr>
        <p:spPr>
          <a:xfrm>
            <a:off x="660399" y="5367338"/>
            <a:ext cx="687669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a:p>
        </p:txBody>
      </p:sp>
    </p:spTree>
    <p:extLst>
      <p:ext uri="{BB962C8B-B14F-4D97-AF65-F5344CB8AC3E}">
        <p14:creationId xmlns:p14="http://schemas.microsoft.com/office/powerpoint/2010/main" val="2858410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60400" y="609600"/>
            <a:ext cx="6876690" cy="3403600"/>
          </a:xfrm>
        </p:spPr>
        <p:txBody>
          <a:bodyPr anchor="ctr">
            <a:normAutofit/>
          </a:bodyPr>
          <a:lstStyle>
            <a:lvl1pPr algn="l">
              <a:defRPr sz="4400" b="0" cap="none"/>
            </a:lvl1pPr>
          </a:lstStyle>
          <a:p>
            <a:r>
              <a:rPr lang="en-GB"/>
              <a:t>Click to edit Master title style</a:t>
            </a:r>
            <a:endParaRPr lang="en-US"/>
          </a:p>
        </p:txBody>
      </p:sp>
      <p:sp>
        <p:nvSpPr>
          <p:cNvPr id="3" name="Text Placeholder 2"/>
          <p:cNvSpPr>
            <a:spLocks noGrp="1"/>
          </p:cNvSpPr>
          <p:nvPr>
            <p:ph type="body" idx="1"/>
          </p:nvPr>
        </p:nvSpPr>
        <p:spPr>
          <a:xfrm>
            <a:off x="660400" y="4470400"/>
            <a:ext cx="687669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5D98D25-BFD9-4102-88C3-59B7C95ED7EE}" type="slidenum">
              <a:rPr lang="en-AU" smtClean="0"/>
              <a:pPr/>
              <a:t>‹#›</a:t>
            </a:fld>
            <a:endParaRPr lang="en-AU"/>
          </a:p>
        </p:txBody>
      </p:sp>
    </p:spTree>
    <p:extLst>
      <p:ext uri="{BB962C8B-B14F-4D97-AF65-F5344CB8AC3E}">
        <p14:creationId xmlns:p14="http://schemas.microsoft.com/office/powerpoint/2010/main" val="1200210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459" y="609600"/>
            <a:ext cx="6578197" cy="3022600"/>
          </a:xfrm>
        </p:spPr>
        <p:txBody>
          <a:bodyPr anchor="ctr">
            <a:normAutofit/>
          </a:bodyPr>
          <a:lstStyle>
            <a:lvl1pPr algn="l">
              <a:defRPr sz="4400" b="0" cap="none"/>
            </a:lvl1pPr>
          </a:lstStyle>
          <a:p>
            <a:r>
              <a:rPr lang="en-GB"/>
              <a:t>Click to edit Master title style</a:t>
            </a:r>
            <a:endParaRPr lang="en-US"/>
          </a:p>
        </p:txBody>
      </p:sp>
      <p:sp>
        <p:nvSpPr>
          <p:cNvPr id="23" name="Text Placeholder 9"/>
          <p:cNvSpPr>
            <a:spLocks noGrp="1"/>
          </p:cNvSpPr>
          <p:nvPr>
            <p:ph type="body" sz="quarter" idx="13"/>
          </p:nvPr>
        </p:nvSpPr>
        <p:spPr>
          <a:xfrm>
            <a:off x="1192830" y="3632200"/>
            <a:ext cx="58714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60399" y="4470400"/>
            <a:ext cx="687669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5D98D25-BFD9-4102-88C3-59B7C95ED7EE}" type="slidenum">
              <a:rPr lang="en-AU" smtClean="0"/>
              <a:pPr/>
              <a:t>‹#›</a:t>
            </a:fld>
            <a:endParaRPr lang="en-AU"/>
          </a:p>
        </p:txBody>
      </p:sp>
      <p:sp>
        <p:nvSpPr>
          <p:cNvPr id="24" name="TextBox 23"/>
          <p:cNvSpPr txBox="1"/>
          <p:nvPr/>
        </p:nvSpPr>
        <p:spPr>
          <a:xfrm>
            <a:off x="522937" y="790378"/>
            <a:ext cx="49542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7310008" y="2886556"/>
            <a:ext cx="49542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56276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60399" y="1931988"/>
            <a:ext cx="6876691" cy="2595460"/>
          </a:xfrm>
        </p:spPr>
        <p:txBody>
          <a:bodyPr anchor="b">
            <a:normAutofit/>
          </a:bodyPr>
          <a:lstStyle>
            <a:lvl1pPr algn="l">
              <a:defRPr sz="4400" b="0" cap="none"/>
            </a:lvl1pPr>
          </a:lstStyle>
          <a:p>
            <a:r>
              <a:rPr lang="en-GB"/>
              <a:t>Click to edit Master title style</a:t>
            </a:r>
            <a:endParaRPr lang="en-US"/>
          </a:p>
        </p:txBody>
      </p:sp>
      <p:sp>
        <p:nvSpPr>
          <p:cNvPr id="3" name="Text Placeholder 2"/>
          <p:cNvSpPr>
            <a:spLocks noGrp="1"/>
          </p:cNvSpPr>
          <p:nvPr>
            <p:ph type="body" idx="1"/>
          </p:nvPr>
        </p:nvSpPr>
        <p:spPr>
          <a:xfrm>
            <a:off x="660399" y="4527448"/>
            <a:ext cx="687669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5D98D25-BFD9-4102-88C3-59B7C95ED7EE}" type="slidenum">
              <a:rPr lang="en-AU" smtClean="0"/>
              <a:pPr/>
              <a:t>‹#›</a:t>
            </a:fld>
            <a:endParaRPr lang="en-AU"/>
          </a:p>
        </p:txBody>
      </p:sp>
    </p:spTree>
    <p:extLst>
      <p:ext uri="{BB962C8B-B14F-4D97-AF65-F5344CB8AC3E}">
        <p14:creationId xmlns:p14="http://schemas.microsoft.com/office/powerpoint/2010/main" val="3074065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459" y="609600"/>
            <a:ext cx="6578197" cy="3022600"/>
          </a:xfrm>
        </p:spPr>
        <p:txBody>
          <a:bodyPr anchor="ctr">
            <a:normAutofit/>
          </a:bodyPr>
          <a:lstStyle>
            <a:lvl1pPr algn="l">
              <a:defRPr sz="4400" b="0" cap="none"/>
            </a:lvl1pPr>
          </a:lstStyle>
          <a:p>
            <a:r>
              <a:rPr lang="en-GB"/>
              <a:t>Click to edit Master title style</a:t>
            </a:r>
            <a:endParaRPr lang="en-US"/>
          </a:p>
        </p:txBody>
      </p:sp>
      <p:sp>
        <p:nvSpPr>
          <p:cNvPr id="23" name="Text Placeholder 9"/>
          <p:cNvSpPr>
            <a:spLocks noGrp="1"/>
          </p:cNvSpPr>
          <p:nvPr>
            <p:ph type="body" sz="quarter" idx="13"/>
          </p:nvPr>
        </p:nvSpPr>
        <p:spPr>
          <a:xfrm>
            <a:off x="660397" y="4013200"/>
            <a:ext cx="687669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60399" y="4527448"/>
            <a:ext cx="687669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5D98D25-BFD9-4102-88C3-59B7C95ED7EE}" type="slidenum">
              <a:rPr lang="en-AU" smtClean="0"/>
              <a:pPr/>
              <a:t>‹#›</a:t>
            </a:fld>
            <a:endParaRPr lang="en-AU"/>
          </a:p>
        </p:txBody>
      </p:sp>
      <p:sp>
        <p:nvSpPr>
          <p:cNvPr id="24" name="TextBox 23"/>
          <p:cNvSpPr txBox="1"/>
          <p:nvPr/>
        </p:nvSpPr>
        <p:spPr>
          <a:xfrm>
            <a:off x="522937" y="790378"/>
            <a:ext cx="49542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7310008" y="2886556"/>
            <a:ext cx="49542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86084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67169" y="609600"/>
            <a:ext cx="6869920" cy="3022600"/>
          </a:xfrm>
        </p:spPr>
        <p:txBody>
          <a:bodyPr anchor="ctr">
            <a:normAutofit/>
          </a:bodyPr>
          <a:lstStyle>
            <a:lvl1pPr algn="l">
              <a:defRPr sz="4400" b="0" cap="none"/>
            </a:lvl1pPr>
          </a:lstStyle>
          <a:p>
            <a:r>
              <a:rPr lang="en-GB"/>
              <a:t>Click to edit Master title style</a:t>
            </a:r>
            <a:endParaRPr lang="en-US"/>
          </a:p>
        </p:txBody>
      </p:sp>
      <p:sp>
        <p:nvSpPr>
          <p:cNvPr id="23" name="Text Placeholder 9"/>
          <p:cNvSpPr>
            <a:spLocks noGrp="1"/>
          </p:cNvSpPr>
          <p:nvPr>
            <p:ph type="body" sz="quarter" idx="13"/>
          </p:nvPr>
        </p:nvSpPr>
        <p:spPr>
          <a:xfrm>
            <a:off x="660397" y="4013200"/>
            <a:ext cx="687669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60399" y="4527448"/>
            <a:ext cx="687669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5D98D25-BFD9-4102-88C3-59B7C95ED7EE}" type="slidenum">
              <a:rPr lang="en-AU" smtClean="0"/>
              <a:pPr/>
              <a:t>‹#›</a:t>
            </a:fld>
            <a:endParaRPr lang="en-AU"/>
          </a:p>
        </p:txBody>
      </p:sp>
    </p:spTree>
    <p:extLst>
      <p:ext uri="{BB962C8B-B14F-4D97-AF65-F5344CB8AC3E}">
        <p14:creationId xmlns:p14="http://schemas.microsoft.com/office/powerpoint/2010/main" val="3866762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0DDF080-5E8C-48AD-84E5-6C08B304C14E}" type="datetimeFigureOut">
              <a:rPr lang="en-US" dirty="0"/>
              <a:t>6/28/2024</a:t>
            </a:fld>
            <a:endParaRPr lang="en-US"/>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5D98D25-BFD9-4102-88C3-59B7C95ED7EE}" type="slidenum">
              <a:rPr lang="en-AU" smtClean="0"/>
              <a:pPr/>
              <a:t>‹#›</a:t>
            </a:fld>
            <a:endParaRPr lang="en-AU"/>
          </a:p>
        </p:txBody>
      </p:sp>
    </p:spTree>
    <p:extLst>
      <p:ext uri="{BB962C8B-B14F-4D97-AF65-F5344CB8AC3E}">
        <p14:creationId xmlns:p14="http://schemas.microsoft.com/office/powerpoint/2010/main" val="2282207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5421" y="609601"/>
            <a:ext cx="1060380" cy="5251451"/>
          </a:xfrm>
        </p:spPr>
        <p:txBody>
          <a:bodyPr vert="eaVert" anchor="ctr"/>
          <a:lstStyle/>
          <a:p>
            <a:r>
              <a:rPr lang="en-GB"/>
              <a:t>Click to edit Master title style</a:t>
            </a:r>
            <a:endParaRPr lang="en-US"/>
          </a:p>
        </p:txBody>
      </p:sp>
      <p:sp>
        <p:nvSpPr>
          <p:cNvPr id="3" name="Vertical Text Placeholder 2"/>
          <p:cNvSpPr>
            <a:spLocks noGrp="1"/>
          </p:cNvSpPr>
          <p:nvPr>
            <p:ph type="body" orient="vert" idx="1"/>
          </p:nvPr>
        </p:nvSpPr>
        <p:spPr>
          <a:xfrm>
            <a:off x="660399" y="609601"/>
            <a:ext cx="5627945" cy="525145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5D98D25-BFD9-4102-88C3-59B7C95ED7EE}" type="slidenum">
              <a:rPr lang="en-AU" smtClean="0"/>
              <a:pPr/>
              <a:t>‹#›</a:t>
            </a:fld>
            <a:endParaRPr lang="en-AU"/>
          </a:p>
        </p:txBody>
      </p:sp>
    </p:spTree>
    <p:extLst>
      <p:ext uri="{BB962C8B-B14F-4D97-AF65-F5344CB8AC3E}">
        <p14:creationId xmlns:p14="http://schemas.microsoft.com/office/powerpoint/2010/main" val="3855029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CD9191F-4AFD-4F6B-99AF-47A1D341F7D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D20DA9-83FD-4E8D-9FF4-FE180E122E0B}"/>
              </a:ext>
            </a:extLst>
          </p:cNvPr>
          <p:cNvSpPr>
            <a:spLocks noGrp="1"/>
          </p:cNvSpPr>
          <p:nvPr>
            <p:ph type="sldNum" sz="quarter" idx="12"/>
          </p:nvPr>
        </p:nvSpPr>
        <p:spPr/>
        <p:txBody>
          <a:bodyPr/>
          <a:lstStyle/>
          <a:p>
            <a:fld id="{05D98D25-BFD9-4102-88C3-59B7C95ED7EE}" type="slidenum">
              <a:rPr lang="en-AU" smtClean="0"/>
              <a:t>‹#›</a:t>
            </a:fld>
            <a:endParaRPr lang="en-AU"/>
          </a:p>
        </p:txBody>
      </p:sp>
      <p:sp>
        <p:nvSpPr>
          <p:cNvPr id="8" name="Rectangle 7">
            <a:extLst>
              <a:ext uri="{FF2B5EF4-FFF2-40B4-BE49-F238E27FC236}">
                <a16:creationId xmlns:a16="http://schemas.microsoft.com/office/drawing/2014/main" id="{C2028815-6202-4256-A79F-E559DFFEF708}"/>
              </a:ext>
            </a:extLst>
          </p:cNvPr>
          <p:cNvSpPr/>
          <p:nvPr userDrawn="1"/>
        </p:nvSpPr>
        <p:spPr>
          <a:xfrm>
            <a:off x="681038" y="0"/>
            <a:ext cx="2860448"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1">
            <a:extLst>
              <a:ext uri="{FF2B5EF4-FFF2-40B4-BE49-F238E27FC236}">
                <a16:creationId xmlns:a16="http://schemas.microsoft.com/office/drawing/2014/main" id="{96E65077-5028-49ED-99A8-E85636A75471}"/>
              </a:ext>
            </a:extLst>
          </p:cNvPr>
          <p:cNvSpPr>
            <a:spLocks noGrp="1"/>
          </p:cNvSpPr>
          <p:nvPr>
            <p:ph type="ctrTitle"/>
          </p:nvPr>
        </p:nvSpPr>
        <p:spPr>
          <a:xfrm>
            <a:off x="676608" y="3526041"/>
            <a:ext cx="7205329" cy="1347041"/>
          </a:xfrm>
        </p:spPr>
        <p:txBody>
          <a:bodyPr anchor="b">
            <a:normAutofit/>
          </a:bodyPr>
          <a:lstStyle>
            <a:lvl1pPr algn="l">
              <a:defRPr sz="3800" i="1">
                <a:solidFill>
                  <a:srgbClr val="002060"/>
                </a:solidFill>
              </a:defRPr>
            </a:lvl1pPr>
          </a:lstStyle>
          <a:p>
            <a:r>
              <a:rPr lang="en-US"/>
              <a:t>Click to edit Master title style</a:t>
            </a:r>
            <a:endParaRPr lang="en-AU"/>
          </a:p>
        </p:txBody>
      </p:sp>
      <p:sp>
        <p:nvSpPr>
          <p:cNvPr id="9" name="Subtitle 2">
            <a:extLst>
              <a:ext uri="{FF2B5EF4-FFF2-40B4-BE49-F238E27FC236}">
                <a16:creationId xmlns:a16="http://schemas.microsoft.com/office/drawing/2014/main" id="{C3496FBF-CFBE-4849-B13A-06A66CB55C9D}"/>
              </a:ext>
            </a:extLst>
          </p:cNvPr>
          <p:cNvSpPr>
            <a:spLocks noGrp="1"/>
          </p:cNvSpPr>
          <p:nvPr>
            <p:ph type="subTitle" idx="1"/>
          </p:nvPr>
        </p:nvSpPr>
        <p:spPr>
          <a:xfrm>
            <a:off x="676608" y="5006990"/>
            <a:ext cx="7205329" cy="906462"/>
          </a:xfrm>
        </p:spPr>
        <p:txBody>
          <a:bodyPr/>
          <a:lstStyle>
            <a:lvl1pPr marL="0" indent="0" algn="l">
              <a:buNone/>
              <a:defRPr sz="24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12" name="Picture Placeholder 11">
            <a:extLst>
              <a:ext uri="{FF2B5EF4-FFF2-40B4-BE49-F238E27FC236}">
                <a16:creationId xmlns:a16="http://schemas.microsoft.com/office/drawing/2014/main" id="{360F6C49-51B3-4258-9686-C1C570D9F9DB}"/>
              </a:ext>
            </a:extLst>
          </p:cNvPr>
          <p:cNvSpPr>
            <a:spLocks noGrp="1"/>
          </p:cNvSpPr>
          <p:nvPr>
            <p:ph type="pic" sz="quarter" idx="13"/>
          </p:nvPr>
        </p:nvSpPr>
        <p:spPr>
          <a:xfrm>
            <a:off x="676275" y="304800"/>
            <a:ext cx="7205663" cy="3221038"/>
          </a:xfrm>
        </p:spPr>
        <p:txBody>
          <a:bodyPr/>
          <a:lstStyle/>
          <a:p>
            <a:r>
              <a:rPr lang="en-US"/>
              <a:t>Click icon to add picture</a:t>
            </a:r>
            <a:endParaRPr lang="en-AU"/>
          </a:p>
        </p:txBody>
      </p:sp>
    </p:spTree>
    <p:extLst>
      <p:ext uri="{BB962C8B-B14F-4D97-AF65-F5344CB8AC3E}">
        <p14:creationId xmlns:p14="http://schemas.microsoft.com/office/powerpoint/2010/main" val="1762604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9171" y="-8468"/>
            <a:ext cx="993395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224812" y="2404534"/>
            <a:ext cx="6312279" cy="1646302"/>
          </a:xfrm>
        </p:spPr>
        <p:txBody>
          <a:bodyPr anchor="b">
            <a:noAutofit/>
          </a:bodyPr>
          <a:lstStyle>
            <a:lvl1pPr algn="r">
              <a:defRPr sz="5400">
                <a:solidFill>
                  <a:schemeClr val="accent1"/>
                </a:solidFill>
              </a:defRPr>
            </a:lvl1pPr>
          </a:lstStyle>
          <a:p>
            <a:r>
              <a:rPr lang="en-GB"/>
              <a:t>Click to edit Master title style</a:t>
            </a:r>
            <a:endParaRPr lang="en-US"/>
          </a:p>
        </p:txBody>
      </p:sp>
      <p:sp>
        <p:nvSpPr>
          <p:cNvPr id="3" name="Subtitle 2"/>
          <p:cNvSpPr>
            <a:spLocks noGrp="1"/>
          </p:cNvSpPr>
          <p:nvPr>
            <p:ph type="subTitle" idx="1"/>
          </p:nvPr>
        </p:nvSpPr>
        <p:spPr>
          <a:xfrm>
            <a:off x="1224812" y="4050835"/>
            <a:ext cx="631227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5" name="TextBox 14">
            <a:extLst>
              <a:ext uri="{FF2B5EF4-FFF2-40B4-BE49-F238E27FC236}">
                <a16:creationId xmlns:a16="http://schemas.microsoft.com/office/drawing/2014/main" id="{834ABEAA-1F4B-D13E-B59C-A133837D4B90}"/>
              </a:ext>
            </a:extLst>
          </p:cNvPr>
          <p:cNvSpPr txBox="1"/>
          <p:nvPr userDrawn="1"/>
        </p:nvSpPr>
        <p:spPr>
          <a:xfrm>
            <a:off x="1997135" y="6406489"/>
            <a:ext cx="4596740" cy="369332"/>
          </a:xfrm>
          <a:prstGeom prst="rect">
            <a:avLst/>
          </a:prstGeom>
          <a:noFill/>
        </p:spPr>
        <p:txBody>
          <a:bodyPr wrap="square" rtlCol="0">
            <a:spAutoFit/>
          </a:bodyPr>
          <a:lstStyle/>
          <a:p>
            <a:r>
              <a:rPr lang="en-US" b="0" i="1">
                <a:solidFill>
                  <a:schemeClr val="accent1"/>
                </a:solidFill>
                <a:latin typeface="Baskerville" panose="02020502070401020303" pitchFamily="18" charset="0"/>
                <a:ea typeface="Baskerville" panose="02020502070401020303" pitchFamily="18" charset="0"/>
              </a:rPr>
              <a:t>Empowered by hope, Inspired by curiosity</a:t>
            </a:r>
          </a:p>
        </p:txBody>
      </p:sp>
    </p:spTree>
    <p:extLst>
      <p:ext uri="{BB962C8B-B14F-4D97-AF65-F5344CB8AC3E}">
        <p14:creationId xmlns:p14="http://schemas.microsoft.com/office/powerpoint/2010/main" val="3637728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0DDF080-5E8C-48AD-84E5-6C08B304C14E}" type="datetimeFigureOut">
              <a:rPr lang="en-US" dirty="0"/>
              <a:t>6/28/2024</a:t>
            </a:fld>
            <a:endParaRPr lang="en-US"/>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5D98D25-BFD9-4102-88C3-59B7C95ED7EE}" type="slidenum">
              <a:rPr lang="en-AU" smtClean="0"/>
              <a:t>‹#›</a:t>
            </a:fld>
            <a:endParaRPr lang="en-AU"/>
          </a:p>
        </p:txBody>
      </p:sp>
    </p:spTree>
    <p:extLst>
      <p:ext uri="{BB962C8B-B14F-4D97-AF65-F5344CB8AC3E}">
        <p14:creationId xmlns:p14="http://schemas.microsoft.com/office/powerpoint/2010/main" val="814458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0399" y="2700869"/>
            <a:ext cx="6876691" cy="1826581"/>
          </a:xfrm>
        </p:spPr>
        <p:txBody>
          <a:bodyPr anchor="b"/>
          <a:lstStyle>
            <a:lvl1pPr algn="l">
              <a:defRPr sz="4000" b="0" cap="none"/>
            </a:lvl1pPr>
          </a:lstStyle>
          <a:p>
            <a:r>
              <a:rPr lang="en-GB"/>
              <a:t>Click to edit Master title style</a:t>
            </a:r>
            <a:endParaRPr lang="en-US"/>
          </a:p>
        </p:txBody>
      </p:sp>
      <p:sp>
        <p:nvSpPr>
          <p:cNvPr id="3" name="Text Placeholder 2"/>
          <p:cNvSpPr>
            <a:spLocks noGrp="1"/>
          </p:cNvSpPr>
          <p:nvPr>
            <p:ph type="body" idx="1"/>
          </p:nvPr>
        </p:nvSpPr>
        <p:spPr>
          <a:xfrm>
            <a:off x="660399" y="4527448"/>
            <a:ext cx="687669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6/28/2024</a:t>
            </a:fld>
            <a:endParaRPr lang="en-US"/>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5D98D25-BFD9-4102-88C3-59B7C95ED7EE}" type="slidenum">
              <a:rPr lang="en-AU" smtClean="0"/>
              <a:pPr/>
              <a:t>‹#›</a:t>
            </a:fld>
            <a:endParaRPr lang="en-AU"/>
          </a:p>
        </p:txBody>
      </p:sp>
    </p:spTree>
    <p:extLst>
      <p:ext uri="{BB962C8B-B14F-4D97-AF65-F5344CB8AC3E}">
        <p14:creationId xmlns:p14="http://schemas.microsoft.com/office/powerpoint/2010/main" val="3110810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60400" y="609600"/>
            <a:ext cx="6876690" cy="1320800"/>
          </a:xfrm>
        </p:spPr>
        <p:txBody>
          <a:bodyPr/>
          <a:lstStyle/>
          <a:p>
            <a:r>
              <a:rPr lang="en-GB"/>
              <a:t>Click to edit Master title style</a:t>
            </a:r>
            <a:endParaRPr lang="en-US"/>
          </a:p>
        </p:txBody>
      </p:sp>
      <p:sp>
        <p:nvSpPr>
          <p:cNvPr id="3" name="Content Placeholder 2"/>
          <p:cNvSpPr>
            <a:spLocks noGrp="1"/>
          </p:cNvSpPr>
          <p:nvPr>
            <p:ph sz="half" idx="1"/>
          </p:nvPr>
        </p:nvSpPr>
        <p:spPr>
          <a:xfrm>
            <a:off x="660401" y="2160589"/>
            <a:ext cx="3345451"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191637" y="2160590"/>
            <a:ext cx="3345453"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3C6A301-0538-44EC-B09D-202E1042A48B}" type="datetimeFigureOut">
              <a:rPr lang="en-US" smtClean="0"/>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948507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60400" y="609600"/>
            <a:ext cx="6876689" cy="13208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60399" y="2160983"/>
            <a:ext cx="334822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60399" y="2737247"/>
            <a:ext cx="3348228"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188860" y="2160983"/>
            <a:ext cx="334822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188860" y="2737247"/>
            <a:ext cx="3348228"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dirty="0"/>
              <a:pPr/>
              <a:t>6/28/2024</a:t>
            </a:fld>
            <a:endParaRPr lang="en-US"/>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5D98D25-BFD9-4102-88C3-59B7C95ED7EE}" type="slidenum">
              <a:rPr lang="en-AU" smtClean="0"/>
              <a:pPr/>
              <a:t>‹#›</a:t>
            </a:fld>
            <a:endParaRPr lang="en-AU"/>
          </a:p>
        </p:txBody>
      </p:sp>
    </p:spTree>
    <p:extLst>
      <p:ext uri="{BB962C8B-B14F-4D97-AF65-F5344CB8AC3E}">
        <p14:creationId xmlns:p14="http://schemas.microsoft.com/office/powerpoint/2010/main" val="2789670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60399" y="609600"/>
            <a:ext cx="6876690" cy="1320800"/>
          </a:xfrm>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dirty="0"/>
              <a:pPr/>
              <a:t>6/28/2024</a:t>
            </a:fld>
            <a:endParaRPr lang="en-US"/>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5D98D25-BFD9-4102-88C3-59B7C95ED7EE}" type="slidenum">
              <a:rPr lang="en-AU" smtClean="0"/>
              <a:pPr/>
              <a:t>‹#›</a:t>
            </a:fld>
            <a:endParaRPr lang="en-AU"/>
          </a:p>
        </p:txBody>
      </p:sp>
    </p:spTree>
    <p:extLst>
      <p:ext uri="{BB962C8B-B14F-4D97-AF65-F5344CB8AC3E}">
        <p14:creationId xmlns:p14="http://schemas.microsoft.com/office/powerpoint/2010/main" val="1708659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6/28/2024</a:t>
            </a:fld>
            <a:endParaRPr lang="en-US"/>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05D98D25-BFD9-4102-88C3-59B7C95ED7EE}" type="slidenum">
              <a:rPr lang="en-AU" smtClean="0"/>
              <a:pPr/>
              <a:t>‹#›</a:t>
            </a:fld>
            <a:endParaRPr lang="en-AU"/>
          </a:p>
        </p:txBody>
      </p:sp>
    </p:spTree>
    <p:extLst>
      <p:ext uri="{BB962C8B-B14F-4D97-AF65-F5344CB8AC3E}">
        <p14:creationId xmlns:p14="http://schemas.microsoft.com/office/powerpoint/2010/main" val="1551719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0399" y="1498604"/>
            <a:ext cx="3022697" cy="1278466"/>
          </a:xfrm>
        </p:spPr>
        <p:txBody>
          <a:bodyPr anchor="b">
            <a:normAutofit/>
          </a:bodyPr>
          <a:lstStyle>
            <a:lvl1pPr>
              <a:defRPr sz="2000"/>
            </a:lvl1pPr>
          </a:lstStyle>
          <a:p>
            <a:r>
              <a:rPr lang="en-GB"/>
              <a:t>Click to edit Master title style</a:t>
            </a:r>
            <a:endParaRPr lang="en-US"/>
          </a:p>
        </p:txBody>
      </p:sp>
      <p:sp>
        <p:nvSpPr>
          <p:cNvPr id="3" name="Content Placeholder 2"/>
          <p:cNvSpPr>
            <a:spLocks noGrp="1"/>
          </p:cNvSpPr>
          <p:nvPr>
            <p:ph idx="1"/>
          </p:nvPr>
        </p:nvSpPr>
        <p:spPr>
          <a:xfrm>
            <a:off x="3868882" y="514925"/>
            <a:ext cx="3668207"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60399" y="2777069"/>
            <a:ext cx="3022697"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dirty="0"/>
              <a:t>6/28/2024</a:t>
            </a:fld>
            <a:endParaRPr lang="en-US"/>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5D98D25-BFD9-4102-88C3-59B7C95ED7EE}" type="slidenum">
              <a:rPr lang="en-AU" smtClean="0"/>
              <a:pPr/>
              <a:t>‹#›</a:t>
            </a:fld>
            <a:endParaRPr lang="en-AU"/>
          </a:p>
        </p:txBody>
      </p:sp>
    </p:spTree>
    <p:extLst>
      <p:ext uri="{BB962C8B-B14F-4D97-AF65-F5344CB8AC3E}">
        <p14:creationId xmlns:p14="http://schemas.microsoft.com/office/powerpoint/2010/main" val="217302550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FFA1DA-97C3-4110-9418-298F97FA76EB}"/>
              </a:ext>
            </a:extLst>
          </p:cNvPr>
          <p:cNvSpPr>
            <a:spLocks noGrp="1"/>
          </p:cNvSpPr>
          <p:nvPr>
            <p:ph type="title"/>
          </p:nvPr>
        </p:nvSpPr>
        <p:spPr>
          <a:xfrm>
            <a:off x="681038" y="477569"/>
            <a:ext cx="7505019" cy="1249004"/>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946DFCB-375D-4C4A-B5E0-18E0FAA1292F}"/>
              </a:ext>
            </a:extLst>
          </p:cNvPr>
          <p:cNvSpPr>
            <a:spLocks noGrp="1"/>
          </p:cNvSpPr>
          <p:nvPr>
            <p:ph type="body" idx="1"/>
          </p:nvPr>
        </p:nvSpPr>
        <p:spPr>
          <a:xfrm>
            <a:off x="681038" y="1756303"/>
            <a:ext cx="8543925" cy="4420659"/>
          </a:xfrm>
          <a:prstGeom prst="rect">
            <a:avLst/>
          </a:prstGeom>
        </p:spPr>
        <p:txBody>
          <a:bodyPr vert="horz" lIns="91440" tIns="45720" rIns="91440" bIns="45720" rtlCol="0">
            <a:normAutofit/>
          </a:bodyPr>
          <a:lstStyle/>
          <a:p>
            <a:pPr lvl="0"/>
            <a:r>
              <a:rPr lang="en-US"/>
              <a:t>Edit Master text styles</a:t>
            </a:r>
          </a:p>
          <a:p>
            <a:pPr lvl="1"/>
            <a:r>
              <a:rPr lang="en-US"/>
              <a:t>Second level</a:t>
            </a:r>
            <a:endParaRPr lang="en-AU"/>
          </a:p>
          <a:p>
            <a:pPr lvl="1"/>
            <a:endParaRPr lang="en-US"/>
          </a:p>
        </p:txBody>
      </p:sp>
      <p:sp>
        <p:nvSpPr>
          <p:cNvPr id="5" name="Footer Placeholder 4">
            <a:extLst>
              <a:ext uri="{FF2B5EF4-FFF2-40B4-BE49-F238E27FC236}">
                <a16:creationId xmlns:a16="http://schemas.microsoft.com/office/drawing/2014/main" id="{9D541581-D22C-4B98-87FF-78667D7A9C31}"/>
              </a:ext>
            </a:extLst>
          </p:cNvPr>
          <p:cNvSpPr>
            <a:spLocks noGrp="1"/>
          </p:cNvSpPr>
          <p:nvPr>
            <p:ph type="ftr" sz="quarter" idx="3"/>
          </p:nvPr>
        </p:nvSpPr>
        <p:spPr>
          <a:xfrm>
            <a:off x="681039" y="6472463"/>
            <a:ext cx="594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tint val="75000"/>
                  </a:prstClr>
                </a:solidFill>
                <a:effectLst/>
                <a:uLnTx/>
                <a:uFillTx/>
                <a:latin typeface="Arial Nova"/>
                <a:ea typeface="+mn-ea"/>
                <a:cs typeface="+mn-cs"/>
              </a:rPr>
              <a:t>Strategic Plan</a:t>
            </a:r>
          </a:p>
        </p:txBody>
      </p:sp>
      <p:sp>
        <p:nvSpPr>
          <p:cNvPr id="6" name="Slide Number Placeholder 5">
            <a:extLst>
              <a:ext uri="{FF2B5EF4-FFF2-40B4-BE49-F238E27FC236}">
                <a16:creationId xmlns:a16="http://schemas.microsoft.com/office/drawing/2014/main" id="{FAE63189-8D96-4C63-9854-4136E44EB8A6}"/>
              </a:ext>
            </a:extLst>
          </p:cNvPr>
          <p:cNvSpPr>
            <a:spLocks noGrp="1"/>
          </p:cNvSpPr>
          <p:nvPr>
            <p:ph type="sldNum" sz="quarter" idx="4"/>
          </p:nvPr>
        </p:nvSpPr>
        <p:spPr>
          <a:xfrm>
            <a:off x="6996113" y="6472463"/>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D98D25-BFD9-4102-88C3-59B7C95ED7EE}" type="slidenum">
              <a:rPr kumimoji="0" lang="en-AU" sz="1200" b="0" i="0" u="none" strike="noStrike" kern="1200" cap="none" spc="0" normalizeH="0" baseline="0" noProof="0" smtClean="0">
                <a:ln>
                  <a:noFill/>
                </a:ln>
                <a:solidFill>
                  <a:prstClr val="black">
                    <a:tint val="75000"/>
                  </a:prstClr>
                </a:solidFill>
                <a:effectLst/>
                <a:uLnTx/>
                <a:uFillTx/>
                <a:latin typeface="Arial Nov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Arial Nova"/>
              <a:ea typeface="+mn-ea"/>
              <a:cs typeface="+mn-cs"/>
            </a:endParaRPr>
          </a:p>
        </p:txBody>
      </p:sp>
    </p:spTree>
    <p:extLst>
      <p:ext uri="{BB962C8B-B14F-4D97-AF65-F5344CB8AC3E}">
        <p14:creationId xmlns:p14="http://schemas.microsoft.com/office/powerpoint/2010/main" val="178142525"/>
      </p:ext>
    </p:extLst>
  </p:cSld>
  <p:clrMap bg1="lt1" tx1="dk1" bg2="lt2" tx2="dk2" accent1="accent1" accent2="accent2" accent3="accent3" accent4="accent4" accent5="accent5" accent6="accent6" hlink="hlink" folHlink="folHlink"/>
  <p:sldLayoutIdLst>
    <p:sldLayoutId id="2147483695" r:id="rId1"/>
  </p:sldLayoutIdLst>
  <p:hf hdr="0" dt="0"/>
  <p:txStyles>
    <p:titleStyle>
      <a:lvl1pPr algn="l" defTabSz="914400" rtl="0" eaLnBrk="1" latinLnBrk="0" hangingPunct="1">
        <a:lnSpc>
          <a:spcPct val="90000"/>
        </a:lnSpc>
        <a:spcBef>
          <a:spcPct val="0"/>
        </a:spcBef>
        <a:buNone/>
        <a:defRPr sz="3200" i="1" kern="1200">
          <a:solidFill>
            <a:schemeClr val="tx2"/>
          </a:solidFill>
          <a:latin typeface="+mj-lt"/>
          <a:ea typeface="+mj-ea"/>
          <a:cs typeface="+mj-cs"/>
        </a:defRPr>
      </a:lvl1pPr>
    </p:titleStyle>
    <p:bodyStyle>
      <a:lvl1pPr marL="444500" indent="-4445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901700" indent="-444500" algn="l" defTabSz="914400" rtl="0" eaLnBrk="1" latinLnBrk="0" hangingPunct="1">
        <a:lnSpc>
          <a:spcPct val="90000"/>
        </a:lnSpc>
        <a:spcBef>
          <a:spcPts val="500"/>
        </a:spcBef>
        <a:buFont typeface="Arial Nova" panose="020B0504020202020204" pitchFamily="34" charset="0"/>
        <a:buChar char="―"/>
        <a:defRPr sz="20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9172" y="-8468"/>
            <a:ext cx="993395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60400" y="609600"/>
            <a:ext cx="6876689" cy="1320800"/>
          </a:xfrm>
          <a:prstGeom prst="rect">
            <a:avLst/>
          </a:prstGeom>
        </p:spPr>
        <p:txBody>
          <a:bodyPr vert="horz" lIns="91440" tIns="45720" rIns="91440" bIns="4572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660399" y="2160590"/>
            <a:ext cx="6876690"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5855696" y="6041364"/>
            <a:ext cx="741143"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6/28/2024</a:t>
            </a:fld>
            <a:endParaRPr lang="en-US"/>
          </a:p>
        </p:txBody>
      </p:sp>
      <p:sp>
        <p:nvSpPr>
          <p:cNvPr id="5" name="Footer Placeholder 4"/>
          <p:cNvSpPr>
            <a:spLocks noGrp="1"/>
          </p:cNvSpPr>
          <p:nvPr>
            <p:ph type="ftr" sz="quarter" idx="3"/>
          </p:nvPr>
        </p:nvSpPr>
        <p:spPr>
          <a:xfrm>
            <a:off x="660399" y="6041364"/>
            <a:ext cx="5008221"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981732" y="6041364"/>
            <a:ext cx="555358" cy="365125"/>
          </a:xfrm>
          <a:prstGeom prst="rect">
            <a:avLst/>
          </a:prstGeom>
        </p:spPr>
        <p:txBody>
          <a:bodyPr vert="horz" lIns="91440" tIns="45720" rIns="91440" bIns="45720" rtlCol="0" anchor="ctr"/>
          <a:lstStyle>
            <a:lvl1pPr algn="r">
              <a:defRPr sz="900">
                <a:solidFill>
                  <a:schemeClr val="accent1"/>
                </a:solidFill>
              </a:defRPr>
            </a:lvl1pPr>
          </a:lstStyle>
          <a:p>
            <a:fld id="{05D98D25-BFD9-4102-88C3-59B7C95ED7EE}" type="slidenum">
              <a:rPr lang="en-AU" smtClean="0"/>
              <a:pPr/>
              <a:t>‹#›</a:t>
            </a:fld>
            <a:endParaRPr lang="en-AU"/>
          </a:p>
        </p:txBody>
      </p:sp>
    </p:spTree>
    <p:extLst>
      <p:ext uri="{BB962C8B-B14F-4D97-AF65-F5344CB8AC3E}">
        <p14:creationId xmlns:p14="http://schemas.microsoft.com/office/powerpoint/2010/main" val="125521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651"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hyperlink" Target="http://www.facebook.com/SFOANewton" TargetMode="External"/><Relationship Id="rId2" Type="http://schemas.openxmlformats.org/officeDocument/2006/relationships/hyperlink" Target="mailto:info@sfoa.catholic.edu.au" TargetMode="Externa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hyperlink" Target="http://www.sfoa.catholic.edu.a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sz="4400" i="1">
                <a:solidFill>
                  <a:schemeClr val="accent2"/>
                </a:solidFill>
                <a:latin typeface="Baskerville" panose="02020502070401020303" pitchFamily="18" charset="0"/>
                <a:ea typeface="Baskerville" panose="02020502070401020303" pitchFamily="18" charset="0"/>
              </a:rPr>
              <a:t>St Francis of Assisi School Newton</a:t>
            </a:r>
          </a:p>
        </p:txBody>
      </p:sp>
      <p:sp>
        <p:nvSpPr>
          <p:cNvPr id="3" name="Subtitle 2"/>
          <p:cNvSpPr>
            <a:spLocks noGrp="1"/>
          </p:cNvSpPr>
          <p:nvPr>
            <p:ph type="subTitle" idx="1"/>
          </p:nvPr>
        </p:nvSpPr>
        <p:spPr/>
        <p:txBody>
          <a:bodyPr>
            <a:normAutofit/>
          </a:bodyPr>
          <a:lstStyle/>
          <a:p>
            <a:r>
              <a:rPr lang="en-AU" sz="3250">
                <a:solidFill>
                  <a:schemeClr val="accent2"/>
                </a:solidFill>
                <a:latin typeface="Baskerville" panose="02020502070401020303" pitchFamily="18" charset="0"/>
                <a:ea typeface="Baskerville" panose="02020502070401020303" pitchFamily="18" charset="0"/>
              </a:rPr>
              <a:t>ANNUAL REPORT                        to the community 2023</a:t>
            </a:r>
          </a:p>
        </p:txBody>
      </p:sp>
    </p:spTree>
    <p:extLst>
      <p:ext uri="{BB962C8B-B14F-4D97-AF65-F5344CB8AC3E}">
        <p14:creationId xmlns:p14="http://schemas.microsoft.com/office/powerpoint/2010/main" val="2507026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About our staff</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46211348"/>
              </p:ext>
            </p:extLst>
          </p:nvPr>
        </p:nvGraphicFramePr>
        <p:xfrm>
          <a:off x="660400" y="2168249"/>
          <a:ext cx="4627562" cy="1514480"/>
        </p:xfrm>
        <a:graphic>
          <a:graphicData uri="http://schemas.openxmlformats.org/drawingml/2006/table">
            <a:tbl>
              <a:tblPr firstRow="1" bandRow="1">
                <a:tableStyleId>{F5AB1C69-6EDB-4FF4-983F-18BD219EF322}</a:tableStyleId>
              </a:tblPr>
              <a:tblGrid>
                <a:gridCol w="3577431">
                  <a:extLst>
                    <a:ext uri="{9D8B030D-6E8A-4147-A177-3AD203B41FA5}">
                      <a16:colId xmlns:a16="http://schemas.microsoft.com/office/drawing/2014/main" val="20000"/>
                    </a:ext>
                  </a:extLst>
                </a:gridCol>
                <a:gridCol w="1050131">
                  <a:extLst>
                    <a:ext uri="{9D8B030D-6E8A-4147-A177-3AD203B41FA5}">
                      <a16:colId xmlns:a16="http://schemas.microsoft.com/office/drawing/2014/main" val="20001"/>
                    </a:ext>
                  </a:extLst>
                </a:gridCol>
              </a:tblGrid>
              <a:tr h="301308">
                <a:tc>
                  <a:txBody>
                    <a:bodyPr/>
                    <a:lstStyle/>
                    <a:p>
                      <a:r>
                        <a:rPr lang="en-AU" sz="1500">
                          <a:solidFill>
                            <a:schemeClr val="tx1"/>
                          </a:solidFill>
                        </a:rPr>
                        <a:t>Teaching Staff</a:t>
                      </a:r>
                    </a:p>
                  </a:txBody>
                  <a:tcPr marL="120547" marR="120547" marT="37148" marB="37148">
                    <a:solidFill>
                      <a:schemeClr val="accent1">
                        <a:lumMod val="60000"/>
                        <a:lumOff val="40000"/>
                      </a:schemeClr>
                    </a:solidFill>
                  </a:tcPr>
                </a:tc>
                <a:tc>
                  <a:txBody>
                    <a:bodyPr/>
                    <a:lstStyle/>
                    <a:p>
                      <a:pPr algn="ctr"/>
                      <a:endParaRPr lang="en-AU" sz="1500">
                        <a:solidFill>
                          <a:schemeClr val="tx1"/>
                        </a:solidFill>
                      </a:endParaRPr>
                    </a:p>
                  </a:txBody>
                  <a:tcPr marL="120547" marR="120547" marT="37148" marB="37148" anchor="ctr">
                    <a:solidFill>
                      <a:schemeClr val="accent1">
                        <a:lumMod val="60000"/>
                        <a:lumOff val="40000"/>
                      </a:schemeClr>
                    </a:solidFill>
                  </a:tcPr>
                </a:tc>
                <a:extLst>
                  <a:ext uri="{0D108BD9-81ED-4DB2-BD59-A6C34878D82A}">
                    <a16:rowId xmlns:a16="http://schemas.microsoft.com/office/drawing/2014/main" val="10000"/>
                  </a:ext>
                </a:extLst>
              </a:tr>
              <a:tr h="301308">
                <a:tc>
                  <a:txBody>
                    <a:bodyPr/>
                    <a:lstStyle/>
                    <a:p>
                      <a:r>
                        <a:rPr lang="en-AU" sz="1500">
                          <a:solidFill>
                            <a:schemeClr val="tx2"/>
                          </a:solidFill>
                        </a:rPr>
                        <a:t>Males</a:t>
                      </a:r>
                    </a:p>
                  </a:txBody>
                  <a:tcPr marL="120547" marR="120547" marT="37148" marB="37148">
                    <a:solidFill>
                      <a:schemeClr val="accent1">
                        <a:lumMod val="60000"/>
                        <a:lumOff val="40000"/>
                      </a:schemeClr>
                    </a:solidFill>
                  </a:tcPr>
                </a:tc>
                <a:tc>
                  <a:txBody>
                    <a:bodyPr/>
                    <a:lstStyle/>
                    <a:p>
                      <a:pPr algn="ctr"/>
                      <a:r>
                        <a:rPr lang="en-US" sz="1500" dirty="0">
                          <a:solidFill>
                            <a:schemeClr val="tx2"/>
                          </a:solidFill>
                        </a:rPr>
                        <a:t>6</a:t>
                      </a:r>
                      <a:endParaRPr lang="en-AU" sz="1500" dirty="0">
                        <a:solidFill>
                          <a:schemeClr val="tx2"/>
                        </a:solidFill>
                      </a:endParaRPr>
                    </a:p>
                  </a:txBody>
                  <a:tcPr marL="120547" marR="120547" marT="37148" marB="37148" anchor="ctr">
                    <a:solidFill>
                      <a:schemeClr val="accent1">
                        <a:lumMod val="60000"/>
                        <a:lumOff val="40000"/>
                      </a:schemeClr>
                    </a:solidFill>
                  </a:tcPr>
                </a:tc>
                <a:extLst>
                  <a:ext uri="{0D108BD9-81ED-4DB2-BD59-A6C34878D82A}">
                    <a16:rowId xmlns:a16="http://schemas.microsoft.com/office/drawing/2014/main" val="10001"/>
                  </a:ext>
                </a:extLst>
              </a:tr>
              <a:tr h="301308">
                <a:tc>
                  <a:txBody>
                    <a:bodyPr/>
                    <a:lstStyle/>
                    <a:p>
                      <a:r>
                        <a:rPr lang="en-AU" sz="1500">
                          <a:solidFill>
                            <a:schemeClr val="tx2"/>
                          </a:solidFill>
                        </a:rPr>
                        <a:t>Females</a:t>
                      </a:r>
                    </a:p>
                  </a:txBody>
                  <a:tcPr marL="120547" marR="120547" marT="37148" marB="37148">
                    <a:solidFill>
                      <a:schemeClr val="accent1">
                        <a:lumMod val="60000"/>
                        <a:lumOff val="40000"/>
                      </a:schemeClr>
                    </a:solidFill>
                  </a:tcPr>
                </a:tc>
                <a:tc>
                  <a:txBody>
                    <a:bodyPr/>
                    <a:lstStyle/>
                    <a:p>
                      <a:pPr algn="ctr"/>
                      <a:r>
                        <a:rPr lang="en-US" sz="1500" dirty="0">
                          <a:solidFill>
                            <a:schemeClr val="tx2"/>
                          </a:solidFill>
                        </a:rPr>
                        <a:t>14</a:t>
                      </a:r>
                      <a:endParaRPr lang="en-AU" sz="1500" dirty="0">
                        <a:solidFill>
                          <a:schemeClr val="tx2"/>
                        </a:solidFill>
                      </a:endParaRPr>
                    </a:p>
                  </a:txBody>
                  <a:tcPr marL="120547" marR="120547" marT="37148" marB="37148" anchor="ctr">
                    <a:solidFill>
                      <a:schemeClr val="accent1">
                        <a:lumMod val="60000"/>
                        <a:lumOff val="40000"/>
                      </a:schemeClr>
                    </a:solidFill>
                  </a:tcPr>
                </a:tc>
                <a:extLst>
                  <a:ext uri="{0D108BD9-81ED-4DB2-BD59-A6C34878D82A}">
                    <a16:rowId xmlns:a16="http://schemas.microsoft.com/office/drawing/2014/main" val="10002"/>
                  </a:ext>
                </a:extLst>
              </a:tr>
              <a:tr h="301308">
                <a:tc>
                  <a:txBody>
                    <a:bodyPr/>
                    <a:lstStyle/>
                    <a:p>
                      <a:endParaRPr lang="en-AU" sz="1500">
                        <a:solidFill>
                          <a:schemeClr val="tx2"/>
                        </a:solidFill>
                      </a:endParaRPr>
                    </a:p>
                  </a:txBody>
                  <a:tcPr marL="120547" marR="120547" marT="37148" marB="37148">
                    <a:solidFill>
                      <a:schemeClr val="accent1">
                        <a:lumMod val="60000"/>
                        <a:lumOff val="40000"/>
                      </a:schemeClr>
                    </a:solidFill>
                  </a:tcPr>
                </a:tc>
                <a:tc>
                  <a:txBody>
                    <a:bodyPr/>
                    <a:lstStyle/>
                    <a:p>
                      <a:pPr algn="ctr"/>
                      <a:endParaRPr lang="en-AU" sz="1500" dirty="0">
                        <a:solidFill>
                          <a:schemeClr val="tx2"/>
                        </a:solidFill>
                      </a:endParaRPr>
                    </a:p>
                  </a:txBody>
                  <a:tcPr marL="120547" marR="120547" marT="37148" marB="37148" anchor="ctr">
                    <a:solidFill>
                      <a:schemeClr val="accent1">
                        <a:lumMod val="60000"/>
                        <a:lumOff val="40000"/>
                      </a:schemeClr>
                    </a:solidFill>
                  </a:tcPr>
                </a:tc>
                <a:extLst>
                  <a:ext uri="{0D108BD9-81ED-4DB2-BD59-A6C34878D82A}">
                    <a16:rowId xmlns:a16="http://schemas.microsoft.com/office/drawing/2014/main" val="10003"/>
                  </a:ext>
                </a:extLst>
              </a:tr>
              <a:tr h="301308">
                <a:tc>
                  <a:txBody>
                    <a:bodyPr/>
                    <a:lstStyle/>
                    <a:p>
                      <a:r>
                        <a:rPr lang="en-AU" sz="1500">
                          <a:solidFill>
                            <a:schemeClr val="tx2"/>
                          </a:solidFill>
                        </a:rPr>
                        <a:t>Full Time Equivalent</a:t>
                      </a:r>
                    </a:p>
                  </a:txBody>
                  <a:tcPr marL="120547" marR="120547" marT="37148" marB="37148">
                    <a:solidFill>
                      <a:schemeClr val="accent1">
                        <a:lumMod val="60000"/>
                        <a:lumOff val="40000"/>
                      </a:schemeClr>
                    </a:solidFill>
                  </a:tcPr>
                </a:tc>
                <a:tc>
                  <a:txBody>
                    <a:bodyPr/>
                    <a:lstStyle/>
                    <a:p>
                      <a:pPr algn="ctr"/>
                      <a:r>
                        <a:rPr lang="en-US" sz="1500" dirty="0">
                          <a:solidFill>
                            <a:schemeClr val="tx2"/>
                          </a:solidFill>
                        </a:rPr>
                        <a:t>15.8</a:t>
                      </a:r>
                      <a:endParaRPr lang="en-AU" sz="1500" dirty="0">
                        <a:solidFill>
                          <a:schemeClr val="tx2"/>
                        </a:solidFill>
                      </a:endParaRPr>
                    </a:p>
                  </a:txBody>
                  <a:tcPr marL="120547" marR="120547" marT="37148" marB="37148" anchor="ctr">
                    <a:solidFill>
                      <a:schemeClr val="accent1">
                        <a:lumMod val="60000"/>
                        <a:lumOff val="40000"/>
                      </a:schemeClr>
                    </a:solidFill>
                  </a:tcPr>
                </a:tc>
                <a:extLst>
                  <a:ext uri="{0D108BD9-81ED-4DB2-BD59-A6C34878D82A}">
                    <a16:rowId xmlns:a16="http://schemas.microsoft.com/office/drawing/2014/main" val="10004"/>
                  </a:ext>
                </a:extLst>
              </a:tr>
            </a:tbl>
          </a:graphicData>
        </a:graphic>
      </p:graphicFrame>
      <p:sp>
        <p:nvSpPr>
          <p:cNvPr id="4" name="TextBox 3"/>
          <p:cNvSpPr txBox="1"/>
          <p:nvPr/>
        </p:nvSpPr>
        <p:spPr>
          <a:xfrm>
            <a:off x="622743" y="1545679"/>
            <a:ext cx="3681971" cy="769441"/>
          </a:xfrm>
          <a:prstGeom prst="rect">
            <a:avLst/>
          </a:prstGeom>
          <a:noFill/>
        </p:spPr>
        <p:txBody>
          <a:bodyPr wrap="square" rtlCol="0">
            <a:spAutoFit/>
          </a:bodyPr>
          <a:lstStyle/>
          <a:p>
            <a:r>
              <a:rPr lang="en-AU" sz="2200">
                <a:solidFill>
                  <a:schemeClr val="accent1"/>
                </a:solidFill>
              </a:rPr>
              <a:t>Workforce Composition</a:t>
            </a:r>
          </a:p>
          <a:p>
            <a:endParaRPr lang="en-AU" sz="2200">
              <a:solidFill>
                <a:schemeClr val="accent1"/>
              </a:solidFill>
            </a:endParaRPr>
          </a:p>
        </p:txBody>
      </p:sp>
      <p:graphicFrame>
        <p:nvGraphicFramePr>
          <p:cNvPr id="6" name="Content Placeholder 4"/>
          <p:cNvGraphicFramePr>
            <a:graphicFrameLocks/>
          </p:cNvGraphicFramePr>
          <p:nvPr>
            <p:extLst>
              <p:ext uri="{D42A27DB-BD31-4B8C-83A1-F6EECF244321}">
                <p14:modId xmlns:p14="http://schemas.microsoft.com/office/powerpoint/2010/main" val="4077298298"/>
              </p:ext>
            </p:extLst>
          </p:nvPr>
        </p:nvGraphicFramePr>
        <p:xfrm>
          <a:off x="660400" y="3920578"/>
          <a:ext cx="4602162" cy="634074"/>
        </p:xfrm>
        <a:graphic>
          <a:graphicData uri="http://schemas.openxmlformats.org/drawingml/2006/table">
            <a:tbl>
              <a:tblPr firstRow="1" bandRow="1">
                <a:tableStyleId>{F5AB1C69-6EDB-4FF4-983F-18BD219EF322}</a:tableStyleId>
              </a:tblPr>
              <a:tblGrid>
                <a:gridCol w="3577431">
                  <a:extLst>
                    <a:ext uri="{9D8B030D-6E8A-4147-A177-3AD203B41FA5}">
                      <a16:colId xmlns:a16="http://schemas.microsoft.com/office/drawing/2014/main" val="20000"/>
                    </a:ext>
                  </a:extLst>
                </a:gridCol>
                <a:gridCol w="1024731">
                  <a:extLst>
                    <a:ext uri="{9D8B030D-6E8A-4147-A177-3AD203B41FA5}">
                      <a16:colId xmlns:a16="http://schemas.microsoft.com/office/drawing/2014/main" val="20001"/>
                    </a:ext>
                  </a:extLst>
                </a:gridCol>
              </a:tblGrid>
              <a:tr h="317037">
                <a:tc>
                  <a:txBody>
                    <a:bodyPr/>
                    <a:lstStyle/>
                    <a:p>
                      <a:r>
                        <a:rPr lang="en-AU" sz="1500">
                          <a:solidFill>
                            <a:schemeClr val="tx1"/>
                          </a:solidFill>
                        </a:rPr>
                        <a:t>Non Teaching Staff</a:t>
                      </a:r>
                    </a:p>
                  </a:txBody>
                  <a:tcPr marL="74295" marR="74295" marT="37148" marB="37148">
                    <a:solidFill>
                      <a:schemeClr val="accent1">
                        <a:lumMod val="60000"/>
                        <a:lumOff val="40000"/>
                      </a:schemeClr>
                    </a:solidFill>
                  </a:tcPr>
                </a:tc>
                <a:tc>
                  <a:txBody>
                    <a:bodyPr/>
                    <a:lstStyle/>
                    <a:p>
                      <a:pPr algn="ctr"/>
                      <a:endParaRPr lang="en-AU" sz="1500" dirty="0">
                        <a:solidFill>
                          <a:schemeClr val="tx1"/>
                        </a:solidFill>
                      </a:endParaRPr>
                    </a:p>
                  </a:txBody>
                  <a:tcPr marL="74295" marR="74295" marT="37148" marB="37148" anchor="ctr">
                    <a:solidFill>
                      <a:schemeClr val="accent1">
                        <a:lumMod val="60000"/>
                        <a:lumOff val="40000"/>
                      </a:schemeClr>
                    </a:solidFill>
                  </a:tcPr>
                </a:tc>
                <a:extLst>
                  <a:ext uri="{0D108BD9-81ED-4DB2-BD59-A6C34878D82A}">
                    <a16:rowId xmlns:a16="http://schemas.microsoft.com/office/drawing/2014/main" val="10000"/>
                  </a:ext>
                </a:extLst>
              </a:tr>
              <a:tr h="317037">
                <a:tc>
                  <a:txBody>
                    <a:bodyPr/>
                    <a:lstStyle/>
                    <a:p>
                      <a:r>
                        <a:rPr lang="en-AU" sz="1500">
                          <a:solidFill>
                            <a:schemeClr val="tx2"/>
                          </a:solidFill>
                        </a:rPr>
                        <a:t>Full Time Equivalent</a:t>
                      </a:r>
                    </a:p>
                  </a:txBody>
                  <a:tcPr marL="74295" marR="74295" marT="37148" marB="37148">
                    <a:solidFill>
                      <a:schemeClr val="accent1">
                        <a:lumMod val="60000"/>
                        <a:lumOff val="40000"/>
                      </a:schemeClr>
                    </a:solidFill>
                  </a:tcPr>
                </a:tc>
                <a:tc>
                  <a:txBody>
                    <a:bodyPr/>
                    <a:lstStyle/>
                    <a:p>
                      <a:pPr algn="ctr"/>
                      <a:r>
                        <a:rPr lang="en-US" sz="1500" dirty="0">
                          <a:solidFill>
                            <a:schemeClr val="tx2"/>
                          </a:solidFill>
                        </a:rPr>
                        <a:t>9.6</a:t>
                      </a:r>
                      <a:endParaRPr lang="en-AU" sz="1500" dirty="0">
                        <a:solidFill>
                          <a:schemeClr val="tx2"/>
                        </a:solidFill>
                      </a:endParaRPr>
                    </a:p>
                  </a:txBody>
                  <a:tcPr marL="74295" marR="74295" marT="37148" marB="37148" anchor="ctr">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3" name="Content Placeholder 4">
            <a:extLst>
              <a:ext uri="{FF2B5EF4-FFF2-40B4-BE49-F238E27FC236}">
                <a16:creationId xmlns:a16="http://schemas.microsoft.com/office/drawing/2014/main" id="{63704D28-9B62-A4A1-388D-89BC934331D0}"/>
              </a:ext>
            </a:extLst>
          </p:cNvPr>
          <p:cNvGraphicFramePr>
            <a:graphicFrameLocks/>
          </p:cNvGraphicFramePr>
          <p:nvPr>
            <p:extLst>
              <p:ext uri="{D42A27DB-BD31-4B8C-83A1-F6EECF244321}">
                <p14:modId xmlns:p14="http://schemas.microsoft.com/office/powerpoint/2010/main" val="2576437700"/>
              </p:ext>
            </p:extLst>
          </p:nvPr>
        </p:nvGraphicFramePr>
        <p:xfrm>
          <a:off x="660400" y="4792501"/>
          <a:ext cx="4602162" cy="634074"/>
        </p:xfrm>
        <a:graphic>
          <a:graphicData uri="http://schemas.openxmlformats.org/drawingml/2006/table">
            <a:tbl>
              <a:tblPr firstRow="1" bandRow="1">
                <a:tableStyleId>{F5AB1C69-6EDB-4FF4-983F-18BD219EF322}</a:tableStyleId>
              </a:tblPr>
              <a:tblGrid>
                <a:gridCol w="3577431">
                  <a:extLst>
                    <a:ext uri="{9D8B030D-6E8A-4147-A177-3AD203B41FA5}">
                      <a16:colId xmlns:a16="http://schemas.microsoft.com/office/drawing/2014/main" val="20000"/>
                    </a:ext>
                  </a:extLst>
                </a:gridCol>
                <a:gridCol w="1024731">
                  <a:extLst>
                    <a:ext uri="{9D8B030D-6E8A-4147-A177-3AD203B41FA5}">
                      <a16:colId xmlns:a16="http://schemas.microsoft.com/office/drawing/2014/main" val="20001"/>
                    </a:ext>
                  </a:extLst>
                </a:gridCol>
              </a:tblGrid>
              <a:tr h="317037">
                <a:tc>
                  <a:txBody>
                    <a:bodyPr/>
                    <a:lstStyle/>
                    <a:p>
                      <a:r>
                        <a:rPr lang="en-AU" sz="1500">
                          <a:solidFill>
                            <a:schemeClr val="tx1"/>
                          </a:solidFill>
                        </a:rPr>
                        <a:t>Indigenous Staff</a:t>
                      </a:r>
                    </a:p>
                  </a:txBody>
                  <a:tcPr marL="74295" marR="74295" marT="37148" marB="37148">
                    <a:solidFill>
                      <a:schemeClr val="accent1">
                        <a:lumMod val="60000"/>
                        <a:lumOff val="40000"/>
                      </a:schemeClr>
                    </a:solidFill>
                  </a:tcPr>
                </a:tc>
                <a:tc>
                  <a:txBody>
                    <a:bodyPr/>
                    <a:lstStyle/>
                    <a:p>
                      <a:pPr algn="ctr"/>
                      <a:r>
                        <a:rPr lang="en-AU" sz="1500">
                          <a:solidFill>
                            <a:schemeClr val="tx1"/>
                          </a:solidFill>
                        </a:rPr>
                        <a:t>0</a:t>
                      </a:r>
                    </a:p>
                  </a:txBody>
                  <a:tcPr marL="74295" marR="74295" marT="37148" marB="37148" anchor="ctr">
                    <a:solidFill>
                      <a:schemeClr val="accent1">
                        <a:lumMod val="60000"/>
                        <a:lumOff val="40000"/>
                      </a:schemeClr>
                    </a:solidFill>
                  </a:tcPr>
                </a:tc>
                <a:extLst>
                  <a:ext uri="{0D108BD9-81ED-4DB2-BD59-A6C34878D82A}">
                    <a16:rowId xmlns:a16="http://schemas.microsoft.com/office/drawing/2014/main" val="10000"/>
                  </a:ext>
                </a:extLst>
              </a:tr>
              <a:tr h="317037">
                <a:tc>
                  <a:txBody>
                    <a:bodyPr/>
                    <a:lstStyle/>
                    <a:p>
                      <a:r>
                        <a:rPr lang="en-AU" sz="1500">
                          <a:solidFill>
                            <a:schemeClr val="tx2"/>
                          </a:solidFill>
                        </a:rPr>
                        <a:t>Full Time Equivalent</a:t>
                      </a:r>
                    </a:p>
                  </a:txBody>
                  <a:tcPr marL="74295" marR="74295" marT="37148" marB="37148">
                    <a:solidFill>
                      <a:schemeClr val="accent1">
                        <a:lumMod val="60000"/>
                        <a:lumOff val="40000"/>
                      </a:schemeClr>
                    </a:solidFill>
                  </a:tcPr>
                </a:tc>
                <a:tc>
                  <a:txBody>
                    <a:bodyPr/>
                    <a:lstStyle/>
                    <a:p>
                      <a:pPr algn="ctr"/>
                      <a:r>
                        <a:rPr lang="en-AU" sz="1500">
                          <a:solidFill>
                            <a:schemeClr val="tx2"/>
                          </a:solidFill>
                        </a:rPr>
                        <a:t>0</a:t>
                      </a:r>
                    </a:p>
                  </a:txBody>
                  <a:tcPr marL="74295" marR="74295" marT="37148" marB="37148" anchor="ctr">
                    <a:solidFill>
                      <a:schemeClr val="accent1">
                        <a:lumMod val="60000"/>
                        <a:lumOff val="40000"/>
                      </a:schemeClr>
                    </a:solidFill>
                  </a:tcPr>
                </a:tc>
                <a:extLst>
                  <a:ext uri="{0D108BD9-81ED-4DB2-BD59-A6C34878D82A}">
                    <a16:rowId xmlns:a16="http://schemas.microsoft.com/office/drawing/2014/main" val="10001"/>
                  </a:ext>
                </a:extLst>
              </a:tr>
            </a:tbl>
          </a:graphicData>
        </a:graphic>
      </p:graphicFrame>
      <p:pic>
        <p:nvPicPr>
          <p:cNvPr id="10" name="Picture 9">
            <a:extLst>
              <a:ext uri="{FF2B5EF4-FFF2-40B4-BE49-F238E27FC236}">
                <a16:creationId xmlns:a16="http://schemas.microsoft.com/office/drawing/2014/main" id="{95BD47F0-17A4-713E-D00E-07A019230605}"/>
              </a:ext>
            </a:extLst>
          </p:cNvPr>
          <p:cNvPicPr>
            <a:picLocks noChangeAspect="1"/>
          </p:cNvPicPr>
          <p:nvPr/>
        </p:nvPicPr>
        <p:blipFill rotWithShape="1">
          <a:blip r:embed="rId2"/>
          <a:srcRect l="10524" r="8350"/>
          <a:stretch/>
        </p:blipFill>
        <p:spPr>
          <a:xfrm>
            <a:off x="5601287" y="0"/>
            <a:ext cx="4172671" cy="6858000"/>
          </a:xfrm>
          <a:prstGeom prst="rect">
            <a:avLst/>
          </a:prstGeom>
        </p:spPr>
      </p:pic>
    </p:spTree>
    <p:extLst>
      <p:ext uri="{BB962C8B-B14F-4D97-AF65-F5344CB8AC3E}">
        <p14:creationId xmlns:p14="http://schemas.microsoft.com/office/powerpoint/2010/main" val="523748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About our staff</a:t>
            </a:r>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3707028382"/>
              </p:ext>
            </p:extLst>
          </p:nvPr>
        </p:nvGraphicFramePr>
        <p:xfrm>
          <a:off x="330802" y="1930400"/>
          <a:ext cx="4578054" cy="4421188"/>
        </p:xfrm>
        <a:graphic>
          <a:graphicData uri="http://schemas.openxmlformats.org/drawingml/2006/chart">
            <c:chart xmlns:c="http://schemas.openxmlformats.org/drawingml/2006/chart" xmlns:r="http://schemas.openxmlformats.org/officeDocument/2006/relationships" r:id="rId2"/>
          </a:graphicData>
        </a:graphic>
      </p:graphicFrame>
      <p:sp>
        <p:nvSpPr>
          <p:cNvPr id="4" name="Content Placeholder 3"/>
          <p:cNvSpPr>
            <a:spLocks noGrp="1"/>
          </p:cNvSpPr>
          <p:nvPr>
            <p:ph sz="half" idx="4294967295"/>
          </p:nvPr>
        </p:nvSpPr>
        <p:spPr>
          <a:xfrm>
            <a:off x="4953000" y="2322286"/>
            <a:ext cx="2747682" cy="2997201"/>
          </a:xfrm>
        </p:spPr>
        <p:txBody>
          <a:bodyPr>
            <a:normAutofit/>
          </a:bodyPr>
          <a:lstStyle/>
          <a:p>
            <a:pPr marL="0" indent="0">
              <a:buNone/>
            </a:pPr>
            <a:r>
              <a:rPr lang="en-AU" sz="1600" dirty="0"/>
              <a:t>We are privileged to have a qualified, staff of lifelong learners.</a:t>
            </a:r>
          </a:p>
          <a:p>
            <a:pPr marL="0" indent="0">
              <a:buNone/>
            </a:pPr>
            <a:r>
              <a:rPr lang="en-AU" sz="1600" dirty="0"/>
              <a:t>Among our teaching staff there are Bachelor degrees, Masters degrees and Diplomas.  </a:t>
            </a:r>
          </a:p>
        </p:txBody>
      </p:sp>
      <p:sp>
        <p:nvSpPr>
          <p:cNvPr id="10" name="TextBox 9"/>
          <p:cNvSpPr txBox="1"/>
          <p:nvPr/>
        </p:nvSpPr>
        <p:spPr>
          <a:xfrm>
            <a:off x="642938" y="1329320"/>
            <a:ext cx="3681972" cy="430887"/>
          </a:xfrm>
          <a:prstGeom prst="rect">
            <a:avLst/>
          </a:prstGeom>
          <a:noFill/>
        </p:spPr>
        <p:txBody>
          <a:bodyPr wrap="square" rtlCol="0">
            <a:spAutoFit/>
          </a:bodyPr>
          <a:lstStyle/>
          <a:p>
            <a:r>
              <a:rPr lang="en-AU" sz="2200">
                <a:solidFill>
                  <a:schemeClr val="accent1"/>
                </a:solidFill>
              </a:rPr>
              <a:t>Teacher Qualifications</a:t>
            </a:r>
          </a:p>
        </p:txBody>
      </p:sp>
    </p:spTree>
    <p:extLst>
      <p:ext uri="{BB962C8B-B14F-4D97-AF65-F5344CB8AC3E}">
        <p14:creationId xmlns:p14="http://schemas.microsoft.com/office/powerpoint/2010/main" val="562592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About our staff</a:t>
            </a:r>
          </a:p>
        </p:txBody>
      </p:sp>
      <p:sp>
        <p:nvSpPr>
          <p:cNvPr id="3" name="Content Placeholder 2"/>
          <p:cNvSpPr>
            <a:spLocks noGrp="1"/>
          </p:cNvSpPr>
          <p:nvPr>
            <p:ph idx="1"/>
          </p:nvPr>
        </p:nvSpPr>
        <p:spPr>
          <a:xfrm>
            <a:off x="507010" y="2163745"/>
            <a:ext cx="4445990" cy="3424255"/>
          </a:xfrm>
        </p:spPr>
        <p:txBody>
          <a:bodyPr numCol="2" spcCol="288000">
            <a:noAutofit/>
          </a:bodyPr>
          <a:lstStyle/>
          <a:p>
            <a:pPr marL="0" indent="0">
              <a:buNone/>
            </a:pPr>
            <a:r>
              <a:rPr lang="en-AU" sz="1400"/>
              <a:t>In 2023 all staff participated in professional learning. </a:t>
            </a:r>
          </a:p>
          <a:p>
            <a:pPr marL="0" indent="0">
              <a:buNone/>
            </a:pPr>
            <a:r>
              <a:rPr lang="en-AU" sz="1400"/>
              <a:t>We have continued with our involvement with the Primary Mathematics Association and investigating our literacy with Linda Clune.</a:t>
            </a:r>
          </a:p>
          <a:p>
            <a:pPr marL="0" indent="0">
              <a:buNone/>
            </a:pPr>
            <a:r>
              <a:rPr lang="en-AU" sz="1400"/>
              <a:t>Staff undertook training in how to provide safe and calm classroom environments to meet the needs of all children in their care</a:t>
            </a:r>
          </a:p>
          <a:p>
            <a:pPr marL="0" indent="0">
              <a:buNone/>
            </a:pPr>
            <a:r>
              <a:rPr lang="en-AU" sz="1400"/>
              <a:t>A Staff Reflection Day was held in September at the Sophia Centre. </a:t>
            </a:r>
            <a:r>
              <a:rPr lang="en-AU" sz="1400" err="1"/>
              <a:t>Laudato</a:t>
            </a:r>
            <a:r>
              <a:rPr lang="en-AU" sz="1400"/>
              <a:t> Si’ was explored lead by our Assistant Principal Religious Identity and Mission. </a:t>
            </a:r>
            <a:r>
              <a:rPr lang="en-AU" sz="1400" err="1"/>
              <a:t>Laudato</a:t>
            </a:r>
            <a:r>
              <a:rPr lang="en-AU" sz="1400"/>
              <a:t> Si’ is Pope Francis’ Encyclical on ecological conversion and our call as Catholics to look after our environment.</a:t>
            </a:r>
          </a:p>
        </p:txBody>
      </p:sp>
      <p:sp>
        <p:nvSpPr>
          <p:cNvPr id="4" name="TextBox 3"/>
          <p:cNvSpPr txBox="1"/>
          <p:nvPr/>
        </p:nvSpPr>
        <p:spPr>
          <a:xfrm>
            <a:off x="637495" y="1270000"/>
            <a:ext cx="3681971" cy="430887"/>
          </a:xfrm>
          <a:prstGeom prst="rect">
            <a:avLst/>
          </a:prstGeom>
          <a:noFill/>
        </p:spPr>
        <p:txBody>
          <a:bodyPr wrap="square" rtlCol="0">
            <a:spAutoFit/>
          </a:bodyPr>
          <a:lstStyle/>
          <a:p>
            <a:r>
              <a:rPr lang="en-AU" sz="2200">
                <a:solidFill>
                  <a:schemeClr val="accent1"/>
                </a:solidFill>
              </a:rPr>
              <a:t>Professional Learning</a:t>
            </a:r>
          </a:p>
        </p:txBody>
      </p:sp>
      <p:pic>
        <p:nvPicPr>
          <p:cNvPr id="6" name="Picture 5" descr="A child and child sitting on a green chair&#10;&#10;Description automatically generated">
            <a:extLst>
              <a:ext uri="{FF2B5EF4-FFF2-40B4-BE49-F238E27FC236}">
                <a16:creationId xmlns:a16="http://schemas.microsoft.com/office/drawing/2014/main" id="{D8FA2DD4-4B16-7977-CBFC-63E8123CFEC1}"/>
              </a:ext>
            </a:extLst>
          </p:cNvPr>
          <p:cNvPicPr>
            <a:picLocks noChangeAspect="1"/>
          </p:cNvPicPr>
          <p:nvPr/>
        </p:nvPicPr>
        <p:blipFill rotWithShape="1">
          <a:blip r:embed="rId2">
            <a:extLst>
              <a:ext uri="{28A0092B-C50C-407E-A947-70E740481C1C}">
                <a14:useLocalDpi xmlns:a14="http://schemas.microsoft.com/office/drawing/2010/main" val="0"/>
              </a:ext>
            </a:extLst>
          </a:blip>
          <a:srcRect t="13561"/>
          <a:stretch/>
        </p:blipFill>
        <p:spPr>
          <a:xfrm rot="5400000">
            <a:off x="4254005" y="1206005"/>
            <a:ext cx="6858000" cy="4445990"/>
          </a:xfrm>
          <a:prstGeom prst="rect">
            <a:avLst/>
          </a:prstGeom>
        </p:spPr>
      </p:pic>
    </p:spTree>
    <p:extLst>
      <p:ext uri="{BB962C8B-B14F-4D97-AF65-F5344CB8AC3E}">
        <p14:creationId xmlns:p14="http://schemas.microsoft.com/office/powerpoint/2010/main" val="2749649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52070" y="1261331"/>
            <a:ext cx="2583056" cy="2786430"/>
          </a:xfrm>
        </p:spPr>
        <p:txBody>
          <a:bodyPr vert="horz" lIns="91440" tIns="45720" rIns="91440" bIns="45720" rtlCol="0">
            <a:normAutofit/>
          </a:bodyPr>
          <a:lstStyle/>
          <a:p>
            <a:pPr>
              <a:lnSpc>
                <a:spcPct val="90000"/>
              </a:lnSpc>
            </a:pPr>
            <a:r>
              <a:rPr lang="en-US" sz="4600"/>
              <a:t>About our students</a:t>
            </a:r>
          </a:p>
        </p:txBody>
      </p:sp>
      <p:sp>
        <p:nvSpPr>
          <p:cNvPr id="3" name="Subtitle 2">
            <a:extLst>
              <a:ext uri="{FF2B5EF4-FFF2-40B4-BE49-F238E27FC236}">
                <a16:creationId xmlns:a16="http://schemas.microsoft.com/office/drawing/2014/main" id="{9C956AF2-4B51-750D-E790-51C4948FFAC8}"/>
              </a:ext>
            </a:extLst>
          </p:cNvPr>
          <p:cNvSpPr>
            <a:spLocks noGrp="1"/>
          </p:cNvSpPr>
          <p:nvPr>
            <p:ph type="subTitle" idx="1"/>
          </p:nvPr>
        </p:nvSpPr>
        <p:spPr>
          <a:xfrm>
            <a:off x="4951679" y="4047760"/>
            <a:ext cx="2583448" cy="1548909"/>
          </a:xfrm>
        </p:spPr>
        <p:txBody>
          <a:bodyPr>
            <a:normAutofit/>
          </a:bodyPr>
          <a:lstStyle/>
          <a:p>
            <a:endParaRPr lang="en-AU"/>
          </a:p>
        </p:txBody>
      </p:sp>
      <p:pic>
        <p:nvPicPr>
          <p:cNvPr id="11" name="Picture Placeholder 10" descr="A group of girls in uniform sitting at a table&#10;&#10;Description automatically generated">
            <a:extLst>
              <a:ext uri="{FF2B5EF4-FFF2-40B4-BE49-F238E27FC236}">
                <a16:creationId xmlns:a16="http://schemas.microsoft.com/office/drawing/2014/main" id="{32040968-5330-679C-DB8D-8CDA16F9C385}"/>
              </a:ext>
            </a:extLst>
          </p:cNvPr>
          <p:cNvPicPr>
            <a:picLocks noGrp="1" noChangeAspect="1"/>
          </p:cNvPicPr>
          <p:nvPr>
            <p:ph type="pic" idx="4294967295"/>
          </p:nvPr>
        </p:nvPicPr>
        <p:blipFill rotWithShape="1">
          <a:blip r:embed="rId2">
            <a:extLst>
              <a:ext uri="{28A0092B-C50C-407E-A947-70E740481C1C}">
                <a14:useLocalDpi xmlns:a14="http://schemas.microsoft.com/office/drawing/2010/main" val="0"/>
              </a:ext>
            </a:extLst>
          </a:blip>
          <a:srcRect r="19531" b="-1"/>
          <a:stretch/>
        </p:blipFill>
        <p:spPr>
          <a:xfrm rot="5400000">
            <a:off x="574686" y="1408632"/>
            <a:ext cx="4335340" cy="4040735"/>
          </a:xfrm>
          <a:prstGeom prst="rect">
            <a:avLst/>
          </a:prstGeom>
        </p:spPr>
      </p:pic>
    </p:spTree>
    <p:extLst>
      <p:ext uri="{BB962C8B-B14F-4D97-AF65-F5344CB8AC3E}">
        <p14:creationId xmlns:p14="http://schemas.microsoft.com/office/powerpoint/2010/main" val="1106938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About our students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14349928"/>
              </p:ext>
            </p:extLst>
          </p:nvPr>
        </p:nvGraphicFramePr>
        <p:xfrm>
          <a:off x="660398" y="3449782"/>
          <a:ext cx="7283559" cy="1190501"/>
        </p:xfrm>
        <a:graphic>
          <a:graphicData uri="http://schemas.openxmlformats.org/drawingml/2006/table">
            <a:tbl>
              <a:tblPr firstRow="1" bandRow="1">
                <a:tableStyleId>{00A15C55-8517-42AA-B614-E9B94910E393}</a:tableStyleId>
              </a:tblPr>
              <a:tblGrid>
                <a:gridCol w="692081">
                  <a:extLst>
                    <a:ext uri="{9D8B030D-6E8A-4147-A177-3AD203B41FA5}">
                      <a16:colId xmlns:a16="http://schemas.microsoft.com/office/drawing/2014/main" val="20000"/>
                    </a:ext>
                  </a:extLst>
                </a:gridCol>
                <a:gridCol w="952931">
                  <a:extLst>
                    <a:ext uri="{9D8B030D-6E8A-4147-A177-3AD203B41FA5}">
                      <a16:colId xmlns:a16="http://schemas.microsoft.com/office/drawing/2014/main" val="20001"/>
                    </a:ext>
                  </a:extLst>
                </a:gridCol>
                <a:gridCol w="649919">
                  <a:extLst>
                    <a:ext uri="{9D8B030D-6E8A-4147-A177-3AD203B41FA5}">
                      <a16:colId xmlns:a16="http://schemas.microsoft.com/office/drawing/2014/main" val="20002"/>
                    </a:ext>
                  </a:extLst>
                </a:gridCol>
                <a:gridCol w="831438">
                  <a:extLst>
                    <a:ext uri="{9D8B030D-6E8A-4147-A177-3AD203B41FA5}">
                      <a16:colId xmlns:a16="http://schemas.microsoft.com/office/drawing/2014/main" val="20003"/>
                    </a:ext>
                  </a:extLst>
                </a:gridCol>
                <a:gridCol w="831438">
                  <a:extLst>
                    <a:ext uri="{9D8B030D-6E8A-4147-A177-3AD203B41FA5}">
                      <a16:colId xmlns:a16="http://schemas.microsoft.com/office/drawing/2014/main" val="20004"/>
                    </a:ext>
                  </a:extLst>
                </a:gridCol>
                <a:gridCol w="831438">
                  <a:extLst>
                    <a:ext uri="{9D8B030D-6E8A-4147-A177-3AD203B41FA5}">
                      <a16:colId xmlns:a16="http://schemas.microsoft.com/office/drawing/2014/main" val="20005"/>
                    </a:ext>
                  </a:extLst>
                </a:gridCol>
                <a:gridCol w="831438">
                  <a:extLst>
                    <a:ext uri="{9D8B030D-6E8A-4147-A177-3AD203B41FA5}">
                      <a16:colId xmlns:a16="http://schemas.microsoft.com/office/drawing/2014/main" val="20006"/>
                    </a:ext>
                  </a:extLst>
                </a:gridCol>
                <a:gridCol w="831438">
                  <a:extLst>
                    <a:ext uri="{9D8B030D-6E8A-4147-A177-3AD203B41FA5}">
                      <a16:colId xmlns:a16="http://schemas.microsoft.com/office/drawing/2014/main" val="20007"/>
                    </a:ext>
                  </a:extLst>
                </a:gridCol>
                <a:gridCol w="831438">
                  <a:extLst>
                    <a:ext uri="{9D8B030D-6E8A-4147-A177-3AD203B41FA5}">
                      <a16:colId xmlns:a16="http://schemas.microsoft.com/office/drawing/2014/main" val="20009"/>
                    </a:ext>
                  </a:extLst>
                </a:gridCol>
              </a:tblGrid>
              <a:tr h="521929">
                <a:tc>
                  <a:txBody>
                    <a:bodyPr/>
                    <a:lstStyle/>
                    <a:p>
                      <a:endParaRPr lang="en-AU" sz="1500"/>
                    </a:p>
                  </a:txBody>
                  <a:tcPr marL="66910" marR="66910" marT="37148" marB="37148">
                    <a:solidFill>
                      <a:schemeClr val="accent1">
                        <a:lumMod val="60000"/>
                        <a:lumOff val="40000"/>
                      </a:schemeClr>
                    </a:solidFill>
                  </a:tcPr>
                </a:tc>
                <a:tc>
                  <a:txBody>
                    <a:bodyPr/>
                    <a:lstStyle/>
                    <a:p>
                      <a:pPr algn="ctr"/>
                      <a:r>
                        <a:rPr lang="en-AU" sz="1300">
                          <a:solidFill>
                            <a:schemeClr val="tx1">
                              <a:lumMod val="65000"/>
                              <a:lumOff val="35000"/>
                            </a:schemeClr>
                          </a:solidFill>
                        </a:rPr>
                        <a:t>Reception</a:t>
                      </a:r>
                    </a:p>
                  </a:txBody>
                  <a:tcPr marL="66910" marR="66910" marT="37148" marB="37148">
                    <a:solidFill>
                      <a:schemeClr val="accent1">
                        <a:lumMod val="60000"/>
                        <a:lumOff val="40000"/>
                      </a:schemeClr>
                    </a:solidFill>
                  </a:tcPr>
                </a:tc>
                <a:tc>
                  <a:txBody>
                    <a:bodyPr/>
                    <a:lstStyle/>
                    <a:p>
                      <a:pPr algn="ctr"/>
                      <a:r>
                        <a:rPr lang="en-AU" sz="1300">
                          <a:solidFill>
                            <a:schemeClr val="tx1">
                              <a:lumMod val="65000"/>
                              <a:lumOff val="35000"/>
                            </a:schemeClr>
                          </a:solidFill>
                        </a:rPr>
                        <a:t>Year 1</a:t>
                      </a:r>
                    </a:p>
                  </a:txBody>
                  <a:tcPr marL="66910" marR="66910" marT="37148" marB="37148">
                    <a:solidFill>
                      <a:schemeClr val="accent1">
                        <a:lumMod val="60000"/>
                        <a:lumOff val="40000"/>
                      </a:schemeClr>
                    </a:solidFill>
                  </a:tcPr>
                </a:tc>
                <a:tc>
                  <a:txBody>
                    <a:bodyPr/>
                    <a:lstStyle/>
                    <a:p>
                      <a:pPr algn="ctr"/>
                      <a:r>
                        <a:rPr lang="en-AU" sz="1300">
                          <a:solidFill>
                            <a:schemeClr val="tx1">
                              <a:lumMod val="65000"/>
                              <a:lumOff val="35000"/>
                            </a:schemeClr>
                          </a:solidFill>
                        </a:rPr>
                        <a:t>Year 2</a:t>
                      </a:r>
                    </a:p>
                  </a:txBody>
                  <a:tcPr marL="66910" marR="66910" marT="37148" marB="37148">
                    <a:solidFill>
                      <a:schemeClr val="accent1">
                        <a:lumMod val="60000"/>
                        <a:lumOff val="40000"/>
                      </a:schemeClr>
                    </a:solidFill>
                  </a:tcPr>
                </a:tc>
                <a:tc>
                  <a:txBody>
                    <a:bodyPr/>
                    <a:lstStyle/>
                    <a:p>
                      <a:pPr algn="ctr"/>
                      <a:r>
                        <a:rPr lang="en-AU" sz="1300">
                          <a:solidFill>
                            <a:schemeClr val="tx1">
                              <a:lumMod val="65000"/>
                              <a:lumOff val="35000"/>
                            </a:schemeClr>
                          </a:solidFill>
                        </a:rPr>
                        <a:t>Year 3</a:t>
                      </a:r>
                    </a:p>
                  </a:txBody>
                  <a:tcPr marL="66910" marR="66910" marT="37148" marB="37148">
                    <a:solidFill>
                      <a:schemeClr val="accent1">
                        <a:lumMod val="60000"/>
                        <a:lumOff val="40000"/>
                      </a:schemeClr>
                    </a:solidFill>
                  </a:tcPr>
                </a:tc>
                <a:tc>
                  <a:txBody>
                    <a:bodyPr/>
                    <a:lstStyle/>
                    <a:p>
                      <a:pPr algn="ctr"/>
                      <a:r>
                        <a:rPr lang="en-AU" sz="1300">
                          <a:solidFill>
                            <a:schemeClr val="tx1">
                              <a:lumMod val="65000"/>
                              <a:lumOff val="35000"/>
                            </a:schemeClr>
                          </a:solidFill>
                        </a:rPr>
                        <a:t>Year 4</a:t>
                      </a:r>
                    </a:p>
                  </a:txBody>
                  <a:tcPr marL="66910" marR="66910" marT="37148" marB="37148">
                    <a:solidFill>
                      <a:schemeClr val="accent1">
                        <a:lumMod val="60000"/>
                        <a:lumOff val="40000"/>
                      </a:schemeClr>
                    </a:solidFill>
                  </a:tcPr>
                </a:tc>
                <a:tc>
                  <a:txBody>
                    <a:bodyPr/>
                    <a:lstStyle/>
                    <a:p>
                      <a:pPr algn="ctr"/>
                      <a:r>
                        <a:rPr lang="en-AU" sz="1300">
                          <a:solidFill>
                            <a:schemeClr val="tx1">
                              <a:lumMod val="65000"/>
                              <a:lumOff val="35000"/>
                            </a:schemeClr>
                          </a:solidFill>
                        </a:rPr>
                        <a:t>Year 5</a:t>
                      </a:r>
                    </a:p>
                  </a:txBody>
                  <a:tcPr marL="66910" marR="66910" marT="37148" marB="37148">
                    <a:solidFill>
                      <a:schemeClr val="accent1">
                        <a:lumMod val="60000"/>
                        <a:lumOff val="40000"/>
                      </a:schemeClr>
                    </a:solidFill>
                  </a:tcPr>
                </a:tc>
                <a:tc>
                  <a:txBody>
                    <a:bodyPr/>
                    <a:lstStyle/>
                    <a:p>
                      <a:pPr algn="ctr"/>
                      <a:r>
                        <a:rPr lang="en-AU" sz="1300">
                          <a:solidFill>
                            <a:schemeClr val="tx1">
                              <a:lumMod val="65000"/>
                              <a:lumOff val="35000"/>
                            </a:schemeClr>
                          </a:solidFill>
                        </a:rPr>
                        <a:t>Year 6</a:t>
                      </a:r>
                    </a:p>
                  </a:txBody>
                  <a:tcPr marL="66910" marR="66910" marT="37148" marB="37148">
                    <a:solidFill>
                      <a:schemeClr val="accent1">
                        <a:lumMod val="60000"/>
                        <a:lumOff val="40000"/>
                      </a:schemeClr>
                    </a:solidFill>
                  </a:tcPr>
                </a:tc>
                <a:tc>
                  <a:txBody>
                    <a:bodyPr/>
                    <a:lstStyle/>
                    <a:p>
                      <a:pPr algn="ctr"/>
                      <a:r>
                        <a:rPr lang="en-AU" sz="1300">
                          <a:solidFill>
                            <a:schemeClr val="tx1">
                              <a:lumMod val="65000"/>
                              <a:lumOff val="35000"/>
                            </a:schemeClr>
                          </a:solidFill>
                        </a:rPr>
                        <a:t>Total</a:t>
                      </a:r>
                    </a:p>
                  </a:txBody>
                  <a:tcPr marL="66910" marR="66910" marT="37148" marB="37148">
                    <a:solidFill>
                      <a:schemeClr val="accent1">
                        <a:lumMod val="60000"/>
                        <a:lumOff val="40000"/>
                      </a:schemeClr>
                    </a:solidFill>
                  </a:tcPr>
                </a:tc>
                <a:extLst>
                  <a:ext uri="{0D108BD9-81ED-4DB2-BD59-A6C34878D82A}">
                    <a16:rowId xmlns:a16="http://schemas.microsoft.com/office/drawing/2014/main" val="10000"/>
                  </a:ext>
                </a:extLst>
              </a:tr>
              <a:tr h="334286">
                <a:tc>
                  <a:txBody>
                    <a:bodyPr/>
                    <a:lstStyle/>
                    <a:p>
                      <a:r>
                        <a:rPr lang="en-AU" sz="1500">
                          <a:solidFill>
                            <a:schemeClr val="tx2"/>
                          </a:solidFill>
                        </a:rPr>
                        <a:t>Girls</a:t>
                      </a:r>
                    </a:p>
                  </a:txBody>
                  <a:tcPr marL="66910" marR="66910" marT="37148" marB="37148">
                    <a:solidFill>
                      <a:schemeClr val="accent1">
                        <a:lumMod val="60000"/>
                        <a:lumOff val="40000"/>
                      </a:schemeClr>
                    </a:solidFill>
                  </a:tcPr>
                </a:tc>
                <a:tc>
                  <a:txBody>
                    <a:bodyPr/>
                    <a:lstStyle/>
                    <a:p>
                      <a:pPr algn="ctr"/>
                      <a:r>
                        <a:rPr lang="en-AU" sz="1500">
                          <a:solidFill>
                            <a:schemeClr val="tx2"/>
                          </a:solidFill>
                        </a:rPr>
                        <a:t>20</a:t>
                      </a:r>
                    </a:p>
                  </a:txBody>
                  <a:tcPr marL="66910" marR="66910" marT="37148" marB="37148">
                    <a:solidFill>
                      <a:schemeClr val="accent1">
                        <a:lumMod val="60000"/>
                        <a:lumOff val="40000"/>
                      </a:schemeClr>
                    </a:solidFill>
                  </a:tcPr>
                </a:tc>
                <a:tc>
                  <a:txBody>
                    <a:bodyPr/>
                    <a:lstStyle/>
                    <a:p>
                      <a:pPr algn="ctr"/>
                      <a:r>
                        <a:rPr lang="en-AU" sz="1500">
                          <a:solidFill>
                            <a:schemeClr val="tx2"/>
                          </a:solidFill>
                        </a:rPr>
                        <a:t>18</a:t>
                      </a:r>
                    </a:p>
                  </a:txBody>
                  <a:tcPr marL="66910" marR="66910" marT="37148" marB="37148">
                    <a:solidFill>
                      <a:schemeClr val="accent1">
                        <a:lumMod val="60000"/>
                        <a:lumOff val="40000"/>
                      </a:schemeClr>
                    </a:solidFill>
                  </a:tcPr>
                </a:tc>
                <a:tc>
                  <a:txBody>
                    <a:bodyPr/>
                    <a:lstStyle/>
                    <a:p>
                      <a:pPr algn="ctr"/>
                      <a:r>
                        <a:rPr lang="en-AU" sz="1500">
                          <a:solidFill>
                            <a:schemeClr val="tx2"/>
                          </a:solidFill>
                        </a:rPr>
                        <a:t>15</a:t>
                      </a:r>
                    </a:p>
                  </a:txBody>
                  <a:tcPr marL="66910" marR="66910" marT="37148" marB="37148">
                    <a:solidFill>
                      <a:schemeClr val="accent1">
                        <a:lumMod val="60000"/>
                        <a:lumOff val="40000"/>
                      </a:schemeClr>
                    </a:solidFill>
                  </a:tcPr>
                </a:tc>
                <a:tc>
                  <a:txBody>
                    <a:bodyPr/>
                    <a:lstStyle/>
                    <a:p>
                      <a:pPr algn="ctr"/>
                      <a:r>
                        <a:rPr lang="en-AU" sz="1500">
                          <a:solidFill>
                            <a:schemeClr val="tx2"/>
                          </a:solidFill>
                        </a:rPr>
                        <a:t>19</a:t>
                      </a:r>
                    </a:p>
                  </a:txBody>
                  <a:tcPr marL="66910" marR="66910" marT="37148" marB="37148">
                    <a:solidFill>
                      <a:schemeClr val="accent1">
                        <a:lumMod val="60000"/>
                        <a:lumOff val="40000"/>
                      </a:schemeClr>
                    </a:solidFill>
                  </a:tcPr>
                </a:tc>
                <a:tc>
                  <a:txBody>
                    <a:bodyPr/>
                    <a:lstStyle/>
                    <a:p>
                      <a:pPr algn="ctr"/>
                      <a:r>
                        <a:rPr lang="en-AU" sz="1500">
                          <a:solidFill>
                            <a:schemeClr val="tx2"/>
                          </a:solidFill>
                        </a:rPr>
                        <a:t>22</a:t>
                      </a:r>
                    </a:p>
                  </a:txBody>
                  <a:tcPr marL="66910" marR="66910" marT="37148" marB="37148">
                    <a:solidFill>
                      <a:schemeClr val="accent1">
                        <a:lumMod val="60000"/>
                        <a:lumOff val="40000"/>
                      </a:schemeClr>
                    </a:solidFill>
                  </a:tcPr>
                </a:tc>
                <a:tc>
                  <a:txBody>
                    <a:bodyPr/>
                    <a:lstStyle/>
                    <a:p>
                      <a:pPr algn="ctr"/>
                      <a:r>
                        <a:rPr lang="en-AU" sz="1500">
                          <a:solidFill>
                            <a:schemeClr val="tx2"/>
                          </a:solidFill>
                        </a:rPr>
                        <a:t>17</a:t>
                      </a:r>
                    </a:p>
                  </a:txBody>
                  <a:tcPr marL="66910" marR="66910" marT="37148" marB="37148">
                    <a:solidFill>
                      <a:schemeClr val="accent1">
                        <a:lumMod val="60000"/>
                        <a:lumOff val="40000"/>
                      </a:schemeClr>
                    </a:solidFill>
                  </a:tcPr>
                </a:tc>
                <a:tc>
                  <a:txBody>
                    <a:bodyPr/>
                    <a:lstStyle/>
                    <a:p>
                      <a:pPr algn="ctr"/>
                      <a:r>
                        <a:rPr lang="en-AU" sz="1500">
                          <a:solidFill>
                            <a:schemeClr val="tx2"/>
                          </a:solidFill>
                        </a:rPr>
                        <a:t>18</a:t>
                      </a:r>
                    </a:p>
                  </a:txBody>
                  <a:tcPr marL="66910" marR="66910" marT="37148" marB="37148">
                    <a:solidFill>
                      <a:schemeClr val="accent1">
                        <a:lumMod val="60000"/>
                        <a:lumOff val="40000"/>
                      </a:schemeClr>
                    </a:solidFill>
                  </a:tcPr>
                </a:tc>
                <a:tc>
                  <a:txBody>
                    <a:bodyPr/>
                    <a:lstStyle/>
                    <a:p>
                      <a:pPr algn="ctr"/>
                      <a:r>
                        <a:rPr lang="en-AU" sz="1500" b="1">
                          <a:solidFill>
                            <a:schemeClr val="tx2"/>
                          </a:solidFill>
                        </a:rPr>
                        <a:t>131</a:t>
                      </a:r>
                    </a:p>
                  </a:txBody>
                  <a:tcPr marL="66910" marR="66910" marT="37148" marB="37148">
                    <a:solidFill>
                      <a:schemeClr val="accent1">
                        <a:lumMod val="60000"/>
                        <a:lumOff val="40000"/>
                      </a:schemeClr>
                    </a:solidFill>
                  </a:tcPr>
                </a:tc>
                <a:extLst>
                  <a:ext uri="{0D108BD9-81ED-4DB2-BD59-A6C34878D82A}">
                    <a16:rowId xmlns:a16="http://schemas.microsoft.com/office/drawing/2014/main" val="10001"/>
                  </a:ext>
                </a:extLst>
              </a:tr>
              <a:tr h="334286">
                <a:tc>
                  <a:txBody>
                    <a:bodyPr/>
                    <a:lstStyle/>
                    <a:p>
                      <a:r>
                        <a:rPr lang="en-AU" sz="1500">
                          <a:solidFill>
                            <a:schemeClr val="tx2"/>
                          </a:solidFill>
                        </a:rPr>
                        <a:t>Boys</a:t>
                      </a:r>
                    </a:p>
                  </a:txBody>
                  <a:tcPr marL="66910" marR="66910" marT="37148" marB="37148">
                    <a:solidFill>
                      <a:schemeClr val="accent1">
                        <a:lumMod val="60000"/>
                        <a:lumOff val="40000"/>
                      </a:schemeClr>
                    </a:solidFill>
                  </a:tcPr>
                </a:tc>
                <a:tc>
                  <a:txBody>
                    <a:bodyPr/>
                    <a:lstStyle/>
                    <a:p>
                      <a:pPr algn="ctr"/>
                      <a:r>
                        <a:rPr lang="en-AU" sz="1500">
                          <a:solidFill>
                            <a:schemeClr val="tx2"/>
                          </a:solidFill>
                        </a:rPr>
                        <a:t>23</a:t>
                      </a:r>
                    </a:p>
                  </a:txBody>
                  <a:tcPr marL="66910" marR="66910" marT="37148" marB="37148">
                    <a:solidFill>
                      <a:schemeClr val="accent1">
                        <a:lumMod val="60000"/>
                        <a:lumOff val="40000"/>
                      </a:schemeClr>
                    </a:solidFill>
                  </a:tcPr>
                </a:tc>
                <a:tc>
                  <a:txBody>
                    <a:bodyPr/>
                    <a:lstStyle/>
                    <a:p>
                      <a:pPr algn="ctr"/>
                      <a:r>
                        <a:rPr lang="en-AU" sz="1500">
                          <a:solidFill>
                            <a:schemeClr val="tx2"/>
                          </a:solidFill>
                        </a:rPr>
                        <a:t>18</a:t>
                      </a:r>
                    </a:p>
                  </a:txBody>
                  <a:tcPr marL="66910" marR="66910" marT="37148" marB="37148">
                    <a:solidFill>
                      <a:schemeClr val="accent1">
                        <a:lumMod val="60000"/>
                        <a:lumOff val="40000"/>
                      </a:schemeClr>
                    </a:solidFill>
                  </a:tcPr>
                </a:tc>
                <a:tc>
                  <a:txBody>
                    <a:bodyPr/>
                    <a:lstStyle/>
                    <a:p>
                      <a:pPr algn="ctr"/>
                      <a:r>
                        <a:rPr lang="en-AU" sz="1500">
                          <a:solidFill>
                            <a:schemeClr val="tx2"/>
                          </a:solidFill>
                        </a:rPr>
                        <a:t>16</a:t>
                      </a:r>
                    </a:p>
                  </a:txBody>
                  <a:tcPr marL="66910" marR="66910" marT="37148" marB="37148">
                    <a:solidFill>
                      <a:schemeClr val="accent1">
                        <a:lumMod val="60000"/>
                        <a:lumOff val="40000"/>
                      </a:schemeClr>
                    </a:solidFill>
                  </a:tcPr>
                </a:tc>
                <a:tc>
                  <a:txBody>
                    <a:bodyPr/>
                    <a:lstStyle/>
                    <a:p>
                      <a:pPr algn="ctr"/>
                      <a:r>
                        <a:rPr lang="en-AU" sz="1500">
                          <a:solidFill>
                            <a:schemeClr val="tx2"/>
                          </a:solidFill>
                        </a:rPr>
                        <a:t>17</a:t>
                      </a:r>
                    </a:p>
                  </a:txBody>
                  <a:tcPr marL="66910" marR="66910" marT="37148" marB="37148">
                    <a:solidFill>
                      <a:schemeClr val="accent1">
                        <a:lumMod val="60000"/>
                        <a:lumOff val="40000"/>
                      </a:schemeClr>
                    </a:solidFill>
                  </a:tcPr>
                </a:tc>
                <a:tc>
                  <a:txBody>
                    <a:bodyPr/>
                    <a:lstStyle/>
                    <a:p>
                      <a:pPr algn="ctr"/>
                      <a:r>
                        <a:rPr lang="en-AU" sz="1500">
                          <a:solidFill>
                            <a:schemeClr val="tx2"/>
                          </a:solidFill>
                        </a:rPr>
                        <a:t>19</a:t>
                      </a:r>
                    </a:p>
                  </a:txBody>
                  <a:tcPr marL="66910" marR="66910" marT="37148" marB="37148">
                    <a:solidFill>
                      <a:schemeClr val="accent1">
                        <a:lumMod val="60000"/>
                        <a:lumOff val="40000"/>
                      </a:schemeClr>
                    </a:solidFill>
                  </a:tcPr>
                </a:tc>
                <a:tc>
                  <a:txBody>
                    <a:bodyPr/>
                    <a:lstStyle/>
                    <a:p>
                      <a:pPr algn="ctr"/>
                      <a:r>
                        <a:rPr lang="en-AU" sz="1500">
                          <a:solidFill>
                            <a:schemeClr val="tx2"/>
                          </a:solidFill>
                        </a:rPr>
                        <a:t>24</a:t>
                      </a:r>
                    </a:p>
                  </a:txBody>
                  <a:tcPr marL="66910" marR="66910" marT="37148" marB="37148">
                    <a:solidFill>
                      <a:schemeClr val="accent1">
                        <a:lumMod val="60000"/>
                        <a:lumOff val="40000"/>
                      </a:schemeClr>
                    </a:solidFill>
                  </a:tcPr>
                </a:tc>
                <a:tc>
                  <a:txBody>
                    <a:bodyPr/>
                    <a:lstStyle/>
                    <a:p>
                      <a:pPr algn="ctr"/>
                      <a:r>
                        <a:rPr lang="en-AU" sz="1500">
                          <a:solidFill>
                            <a:schemeClr val="tx2"/>
                          </a:solidFill>
                        </a:rPr>
                        <a:t>14</a:t>
                      </a:r>
                    </a:p>
                  </a:txBody>
                  <a:tcPr marL="66910" marR="66910" marT="37148" marB="37148">
                    <a:solidFill>
                      <a:schemeClr val="accent1">
                        <a:lumMod val="60000"/>
                        <a:lumOff val="40000"/>
                      </a:schemeClr>
                    </a:solidFill>
                  </a:tcPr>
                </a:tc>
                <a:tc>
                  <a:txBody>
                    <a:bodyPr/>
                    <a:lstStyle/>
                    <a:p>
                      <a:pPr algn="ctr"/>
                      <a:r>
                        <a:rPr lang="en-AU" sz="1500" b="1">
                          <a:solidFill>
                            <a:schemeClr val="tx2"/>
                          </a:solidFill>
                        </a:rPr>
                        <a:t>132</a:t>
                      </a:r>
                    </a:p>
                  </a:txBody>
                  <a:tcPr marL="66910" marR="66910" marT="37148" marB="37148">
                    <a:solidFill>
                      <a:schemeClr val="accent1">
                        <a:lumMod val="60000"/>
                        <a:lumOff val="40000"/>
                      </a:schemeClr>
                    </a:solidFill>
                  </a:tcPr>
                </a:tc>
                <a:extLst>
                  <a:ext uri="{0D108BD9-81ED-4DB2-BD59-A6C34878D82A}">
                    <a16:rowId xmlns:a16="http://schemas.microsoft.com/office/drawing/2014/main" val="10002"/>
                  </a:ext>
                </a:extLst>
              </a:tr>
            </a:tbl>
          </a:graphicData>
        </a:graphic>
      </p:graphicFrame>
      <p:sp>
        <p:nvSpPr>
          <p:cNvPr id="5" name="TextBox 4"/>
          <p:cNvSpPr txBox="1"/>
          <p:nvPr/>
        </p:nvSpPr>
        <p:spPr>
          <a:xfrm>
            <a:off x="660400" y="1682686"/>
            <a:ext cx="6200547" cy="830997"/>
          </a:xfrm>
          <a:prstGeom prst="rect">
            <a:avLst/>
          </a:prstGeom>
          <a:noFill/>
        </p:spPr>
        <p:txBody>
          <a:bodyPr wrap="square" rtlCol="0">
            <a:spAutoFit/>
          </a:bodyPr>
          <a:lstStyle/>
          <a:p>
            <a:r>
              <a:rPr lang="en-AU" sz="1600">
                <a:solidFill>
                  <a:schemeClr val="tx1">
                    <a:lumMod val="75000"/>
                    <a:lumOff val="25000"/>
                  </a:schemeClr>
                </a:solidFill>
              </a:rPr>
              <a:t>At August Census 2023 the population of the school was 263 children. In 2023 the August Census included 17 Mid-Year intake Reception children.</a:t>
            </a:r>
          </a:p>
        </p:txBody>
      </p:sp>
    </p:spTree>
    <p:extLst>
      <p:ext uri="{BB962C8B-B14F-4D97-AF65-F5344CB8AC3E}">
        <p14:creationId xmlns:p14="http://schemas.microsoft.com/office/powerpoint/2010/main" val="631176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About our students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19205412"/>
              </p:ext>
            </p:extLst>
          </p:nvPr>
        </p:nvGraphicFramePr>
        <p:xfrm>
          <a:off x="517835" y="2129337"/>
          <a:ext cx="3315554" cy="2798948"/>
        </p:xfrm>
        <a:graphic>
          <a:graphicData uri="http://schemas.openxmlformats.org/drawingml/2006/table">
            <a:tbl>
              <a:tblPr firstRow="1" bandRow="1">
                <a:tableStyleId>{00A15C55-8517-42AA-B614-E9B94910E393}</a:tableStyleId>
              </a:tblPr>
              <a:tblGrid>
                <a:gridCol w="1657777">
                  <a:extLst>
                    <a:ext uri="{9D8B030D-6E8A-4147-A177-3AD203B41FA5}">
                      <a16:colId xmlns:a16="http://schemas.microsoft.com/office/drawing/2014/main" val="20000"/>
                    </a:ext>
                  </a:extLst>
                </a:gridCol>
                <a:gridCol w="1657777">
                  <a:extLst>
                    <a:ext uri="{9D8B030D-6E8A-4147-A177-3AD203B41FA5}">
                      <a16:colId xmlns:a16="http://schemas.microsoft.com/office/drawing/2014/main" val="20003"/>
                    </a:ext>
                  </a:extLst>
                </a:gridCol>
              </a:tblGrid>
              <a:tr h="375780">
                <a:tc>
                  <a:txBody>
                    <a:bodyPr/>
                    <a:lstStyle/>
                    <a:p>
                      <a:r>
                        <a:rPr lang="en-AU" sz="1500" dirty="0">
                          <a:solidFill>
                            <a:schemeClr val="tx1">
                              <a:lumMod val="65000"/>
                              <a:lumOff val="35000"/>
                            </a:schemeClr>
                          </a:solidFill>
                        </a:rPr>
                        <a:t>Year Level</a:t>
                      </a:r>
                    </a:p>
                  </a:txBody>
                  <a:tcPr marL="83251" marR="83251" marT="37148" marB="37148">
                    <a:solidFill>
                      <a:schemeClr val="accent1">
                        <a:lumMod val="60000"/>
                        <a:lumOff val="40000"/>
                      </a:schemeClr>
                    </a:solidFill>
                  </a:tcPr>
                </a:tc>
                <a:tc>
                  <a:txBody>
                    <a:bodyPr/>
                    <a:lstStyle/>
                    <a:p>
                      <a:pPr lvl="0" algn="ctr">
                        <a:buNone/>
                      </a:pPr>
                      <a:r>
                        <a:rPr lang="en-AU" sz="1500" dirty="0">
                          <a:solidFill>
                            <a:schemeClr val="tx1">
                              <a:lumMod val="65000"/>
                              <a:lumOff val="35000"/>
                            </a:schemeClr>
                          </a:solidFill>
                        </a:rPr>
                        <a:t>Total for year </a:t>
                      </a:r>
                    </a:p>
                  </a:txBody>
                  <a:tcPr marL="83251" marR="83251" marT="37148" marB="37148">
                    <a:solidFill>
                      <a:schemeClr val="accent1">
                        <a:lumMod val="60000"/>
                        <a:lumOff val="40000"/>
                      </a:schemeClr>
                    </a:solidFill>
                  </a:tcPr>
                </a:tc>
                <a:extLst>
                  <a:ext uri="{0D108BD9-81ED-4DB2-BD59-A6C34878D82A}">
                    <a16:rowId xmlns:a16="http://schemas.microsoft.com/office/drawing/2014/main" val="10000"/>
                  </a:ext>
                </a:extLst>
              </a:tr>
              <a:tr h="255884">
                <a:tc>
                  <a:txBody>
                    <a:bodyPr/>
                    <a:lstStyle/>
                    <a:p>
                      <a:r>
                        <a:rPr lang="en-AU" sz="1500" dirty="0"/>
                        <a:t>Reception</a:t>
                      </a:r>
                    </a:p>
                  </a:txBody>
                  <a:tcPr marL="83251" marR="83251" marT="37148" marB="37148">
                    <a:solidFill>
                      <a:schemeClr val="accent1">
                        <a:lumMod val="60000"/>
                        <a:lumOff val="40000"/>
                      </a:schemeClr>
                    </a:solidFill>
                  </a:tcPr>
                </a:tc>
                <a:tc>
                  <a:txBody>
                    <a:bodyPr/>
                    <a:lstStyle/>
                    <a:p>
                      <a:pPr algn="ctr"/>
                      <a:r>
                        <a:rPr lang="en-AU" sz="1500" dirty="0"/>
                        <a:t>13.04</a:t>
                      </a:r>
                    </a:p>
                  </a:txBody>
                  <a:tcPr marL="83251" marR="83251" marT="37148" marB="37148">
                    <a:solidFill>
                      <a:schemeClr val="accent1">
                        <a:lumMod val="60000"/>
                        <a:lumOff val="40000"/>
                      </a:schemeClr>
                    </a:solidFill>
                  </a:tcPr>
                </a:tc>
                <a:extLst>
                  <a:ext uri="{0D108BD9-81ED-4DB2-BD59-A6C34878D82A}">
                    <a16:rowId xmlns:a16="http://schemas.microsoft.com/office/drawing/2014/main" val="10001"/>
                  </a:ext>
                </a:extLst>
              </a:tr>
              <a:tr h="255884">
                <a:tc>
                  <a:txBody>
                    <a:bodyPr/>
                    <a:lstStyle/>
                    <a:p>
                      <a:r>
                        <a:rPr lang="en-AU" sz="1500" dirty="0"/>
                        <a:t>Year 1</a:t>
                      </a:r>
                    </a:p>
                  </a:txBody>
                  <a:tcPr marL="83251" marR="83251" marT="37148" marB="37148">
                    <a:solidFill>
                      <a:schemeClr val="accent1">
                        <a:lumMod val="60000"/>
                        <a:lumOff val="40000"/>
                      </a:schemeClr>
                    </a:solidFill>
                  </a:tcPr>
                </a:tc>
                <a:tc>
                  <a:txBody>
                    <a:bodyPr/>
                    <a:lstStyle/>
                    <a:p>
                      <a:pPr algn="ctr"/>
                      <a:r>
                        <a:rPr lang="en-AU" sz="1500" dirty="0"/>
                        <a:t>11.19</a:t>
                      </a:r>
                    </a:p>
                  </a:txBody>
                  <a:tcPr marL="83251" marR="83251" marT="37148" marB="37148">
                    <a:solidFill>
                      <a:schemeClr val="accent1">
                        <a:lumMod val="60000"/>
                        <a:lumOff val="40000"/>
                      </a:schemeClr>
                    </a:solidFill>
                  </a:tcPr>
                </a:tc>
                <a:extLst>
                  <a:ext uri="{0D108BD9-81ED-4DB2-BD59-A6C34878D82A}">
                    <a16:rowId xmlns:a16="http://schemas.microsoft.com/office/drawing/2014/main" val="10002"/>
                  </a:ext>
                </a:extLst>
              </a:tr>
              <a:tr h="255884">
                <a:tc>
                  <a:txBody>
                    <a:bodyPr/>
                    <a:lstStyle/>
                    <a:p>
                      <a:r>
                        <a:rPr lang="en-AU" sz="1500" dirty="0"/>
                        <a:t>Year 2</a:t>
                      </a:r>
                    </a:p>
                  </a:txBody>
                  <a:tcPr marL="83251" marR="83251" marT="37148" marB="37148">
                    <a:solidFill>
                      <a:schemeClr val="accent1">
                        <a:lumMod val="60000"/>
                        <a:lumOff val="40000"/>
                      </a:schemeClr>
                    </a:solidFill>
                  </a:tcPr>
                </a:tc>
                <a:tc>
                  <a:txBody>
                    <a:bodyPr/>
                    <a:lstStyle/>
                    <a:p>
                      <a:pPr algn="ctr"/>
                      <a:r>
                        <a:rPr lang="en-AU" sz="1500" dirty="0"/>
                        <a:t>10.22</a:t>
                      </a:r>
                    </a:p>
                  </a:txBody>
                  <a:tcPr marL="83251" marR="83251" marT="37148" marB="37148">
                    <a:solidFill>
                      <a:schemeClr val="accent1">
                        <a:lumMod val="60000"/>
                        <a:lumOff val="40000"/>
                      </a:schemeClr>
                    </a:solidFill>
                  </a:tcPr>
                </a:tc>
                <a:extLst>
                  <a:ext uri="{0D108BD9-81ED-4DB2-BD59-A6C34878D82A}">
                    <a16:rowId xmlns:a16="http://schemas.microsoft.com/office/drawing/2014/main" val="10003"/>
                  </a:ext>
                </a:extLst>
              </a:tr>
              <a:tr h="255884">
                <a:tc>
                  <a:txBody>
                    <a:bodyPr/>
                    <a:lstStyle/>
                    <a:p>
                      <a:r>
                        <a:rPr lang="en-AU" sz="1500" dirty="0"/>
                        <a:t>Year 3</a:t>
                      </a:r>
                    </a:p>
                  </a:txBody>
                  <a:tcPr marL="83251" marR="83251" marT="37148" marB="37148">
                    <a:solidFill>
                      <a:schemeClr val="accent1">
                        <a:lumMod val="60000"/>
                        <a:lumOff val="40000"/>
                      </a:schemeClr>
                    </a:solidFill>
                  </a:tcPr>
                </a:tc>
                <a:tc>
                  <a:txBody>
                    <a:bodyPr/>
                    <a:lstStyle/>
                    <a:p>
                      <a:pPr lvl="0" algn="ctr">
                        <a:buNone/>
                      </a:pPr>
                      <a:r>
                        <a:rPr lang="en-AU" sz="1500" dirty="0"/>
                        <a:t>11.26</a:t>
                      </a:r>
                    </a:p>
                  </a:txBody>
                  <a:tcPr marL="83251" marR="83251" marT="37148" marB="37148">
                    <a:solidFill>
                      <a:schemeClr val="accent1">
                        <a:lumMod val="60000"/>
                        <a:lumOff val="40000"/>
                      </a:schemeClr>
                    </a:solidFill>
                  </a:tcPr>
                </a:tc>
                <a:extLst>
                  <a:ext uri="{0D108BD9-81ED-4DB2-BD59-A6C34878D82A}">
                    <a16:rowId xmlns:a16="http://schemas.microsoft.com/office/drawing/2014/main" val="10004"/>
                  </a:ext>
                </a:extLst>
              </a:tr>
              <a:tr h="255884">
                <a:tc>
                  <a:txBody>
                    <a:bodyPr/>
                    <a:lstStyle/>
                    <a:p>
                      <a:r>
                        <a:rPr lang="en-AU" sz="1500" dirty="0"/>
                        <a:t>Year 4</a:t>
                      </a:r>
                    </a:p>
                  </a:txBody>
                  <a:tcPr marL="83251" marR="83251" marT="37148" marB="37148">
                    <a:solidFill>
                      <a:schemeClr val="accent1">
                        <a:lumMod val="60000"/>
                        <a:lumOff val="40000"/>
                      </a:schemeClr>
                    </a:solidFill>
                  </a:tcPr>
                </a:tc>
                <a:tc>
                  <a:txBody>
                    <a:bodyPr/>
                    <a:lstStyle/>
                    <a:p>
                      <a:pPr algn="ctr"/>
                      <a:r>
                        <a:rPr lang="en-AU" sz="1500" dirty="0"/>
                        <a:t>8.62</a:t>
                      </a:r>
                    </a:p>
                  </a:txBody>
                  <a:tcPr marL="83251" marR="83251" marT="37148" marB="37148">
                    <a:solidFill>
                      <a:schemeClr val="accent1">
                        <a:lumMod val="60000"/>
                        <a:lumOff val="40000"/>
                      </a:schemeClr>
                    </a:solidFill>
                  </a:tcPr>
                </a:tc>
                <a:extLst>
                  <a:ext uri="{0D108BD9-81ED-4DB2-BD59-A6C34878D82A}">
                    <a16:rowId xmlns:a16="http://schemas.microsoft.com/office/drawing/2014/main" val="10005"/>
                  </a:ext>
                </a:extLst>
              </a:tr>
              <a:tr h="255884">
                <a:tc>
                  <a:txBody>
                    <a:bodyPr/>
                    <a:lstStyle/>
                    <a:p>
                      <a:r>
                        <a:rPr lang="en-AU" sz="1500" dirty="0"/>
                        <a:t>Year 5</a:t>
                      </a:r>
                    </a:p>
                  </a:txBody>
                  <a:tcPr marL="83251" marR="83251" marT="37148" marB="37148">
                    <a:solidFill>
                      <a:schemeClr val="accent1">
                        <a:lumMod val="60000"/>
                        <a:lumOff val="40000"/>
                      </a:schemeClr>
                    </a:solidFill>
                  </a:tcPr>
                </a:tc>
                <a:tc>
                  <a:txBody>
                    <a:bodyPr/>
                    <a:lstStyle/>
                    <a:p>
                      <a:pPr algn="ctr"/>
                      <a:r>
                        <a:rPr lang="en-AU" sz="1500" dirty="0"/>
                        <a:t>10.47</a:t>
                      </a:r>
                    </a:p>
                  </a:txBody>
                  <a:tcPr marL="83251" marR="83251" marT="37148" marB="37148">
                    <a:solidFill>
                      <a:schemeClr val="accent1">
                        <a:lumMod val="60000"/>
                        <a:lumOff val="40000"/>
                      </a:schemeClr>
                    </a:solidFill>
                  </a:tcPr>
                </a:tc>
                <a:extLst>
                  <a:ext uri="{0D108BD9-81ED-4DB2-BD59-A6C34878D82A}">
                    <a16:rowId xmlns:a16="http://schemas.microsoft.com/office/drawing/2014/main" val="10006"/>
                  </a:ext>
                </a:extLst>
              </a:tr>
              <a:tr h="255884">
                <a:tc>
                  <a:txBody>
                    <a:bodyPr/>
                    <a:lstStyle/>
                    <a:p>
                      <a:r>
                        <a:rPr lang="en-AU" sz="1500" dirty="0"/>
                        <a:t>Year 6</a:t>
                      </a:r>
                    </a:p>
                  </a:txBody>
                  <a:tcPr marL="83251" marR="83251" marT="37148" marB="37148">
                    <a:solidFill>
                      <a:schemeClr val="accent1">
                        <a:lumMod val="60000"/>
                        <a:lumOff val="40000"/>
                      </a:schemeClr>
                    </a:solidFill>
                  </a:tcPr>
                </a:tc>
                <a:tc>
                  <a:txBody>
                    <a:bodyPr/>
                    <a:lstStyle/>
                    <a:p>
                      <a:pPr algn="ctr"/>
                      <a:r>
                        <a:rPr lang="en-AU" sz="1500" dirty="0"/>
                        <a:t>9.96</a:t>
                      </a:r>
                    </a:p>
                  </a:txBody>
                  <a:tcPr marL="83251" marR="83251" marT="37148" marB="37148">
                    <a:solidFill>
                      <a:schemeClr val="accent1">
                        <a:lumMod val="60000"/>
                        <a:lumOff val="40000"/>
                      </a:schemeClr>
                    </a:solidFill>
                  </a:tcPr>
                </a:tc>
                <a:extLst>
                  <a:ext uri="{0D108BD9-81ED-4DB2-BD59-A6C34878D82A}">
                    <a16:rowId xmlns:a16="http://schemas.microsoft.com/office/drawing/2014/main" val="10007"/>
                  </a:ext>
                </a:extLst>
              </a:tr>
              <a:tr h="255884">
                <a:tc>
                  <a:txBody>
                    <a:bodyPr/>
                    <a:lstStyle/>
                    <a:p>
                      <a:r>
                        <a:rPr lang="en-AU" sz="1500" b="1" dirty="0"/>
                        <a:t>Average</a:t>
                      </a:r>
                    </a:p>
                  </a:txBody>
                  <a:tcPr marL="83251" marR="83251" marT="37148" marB="37148">
                    <a:solidFill>
                      <a:schemeClr val="accent1">
                        <a:lumMod val="60000"/>
                        <a:lumOff val="40000"/>
                      </a:schemeClr>
                    </a:solidFill>
                  </a:tcPr>
                </a:tc>
                <a:tc>
                  <a:txBody>
                    <a:bodyPr/>
                    <a:lstStyle/>
                    <a:p>
                      <a:pPr algn="ctr"/>
                      <a:r>
                        <a:rPr lang="en-AU" sz="1500" b="1" dirty="0"/>
                        <a:t>10.68</a:t>
                      </a:r>
                    </a:p>
                  </a:txBody>
                  <a:tcPr marL="83251" marR="83251" marT="37148" marB="37148">
                    <a:solidFill>
                      <a:schemeClr val="accent1">
                        <a:lumMod val="60000"/>
                        <a:lumOff val="40000"/>
                      </a:schemeClr>
                    </a:solidFill>
                  </a:tcPr>
                </a:tc>
                <a:extLst>
                  <a:ext uri="{0D108BD9-81ED-4DB2-BD59-A6C34878D82A}">
                    <a16:rowId xmlns:a16="http://schemas.microsoft.com/office/drawing/2014/main" val="10009"/>
                  </a:ext>
                </a:extLst>
              </a:tr>
            </a:tbl>
          </a:graphicData>
        </a:graphic>
      </p:graphicFrame>
      <p:sp>
        <p:nvSpPr>
          <p:cNvPr id="9" name="TextBox 8"/>
          <p:cNvSpPr txBox="1"/>
          <p:nvPr/>
        </p:nvSpPr>
        <p:spPr>
          <a:xfrm>
            <a:off x="978069" y="1496851"/>
            <a:ext cx="2600325" cy="430887"/>
          </a:xfrm>
          <a:prstGeom prst="rect">
            <a:avLst/>
          </a:prstGeom>
          <a:noFill/>
        </p:spPr>
        <p:txBody>
          <a:bodyPr wrap="square" rtlCol="0">
            <a:spAutoFit/>
          </a:bodyPr>
          <a:lstStyle/>
          <a:p>
            <a:r>
              <a:rPr lang="en-AU" sz="2200">
                <a:solidFill>
                  <a:schemeClr val="accent1"/>
                </a:solidFill>
              </a:rPr>
              <a:t>Attendance</a:t>
            </a:r>
          </a:p>
        </p:txBody>
      </p:sp>
      <p:sp>
        <p:nvSpPr>
          <p:cNvPr id="3" name="TextBox 2">
            <a:extLst>
              <a:ext uri="{FF2B5EF4-FFF2-40B4-BE49-F238E27FC236}">
                <a16:creationId xmlns:a16="http://schemas.microsoft.com/office/drawing/2014/main" id="{93695264-2868-6787-9DFE-AABB5209AC8D}"/>
              </a:ext>
            </a:extLst>
          </p:cNvPr>
          <p:cNvSpPr txBox="1"/>
          <p:nvPr/>
        </p:nvSpPr>
        <p:spPr>
          <a:xfrm>
            <a:off x="2584202" y="240268"/>
            <a:ext cx="2225304" cy="369332"/>
          </a:xfrm>
          <a:prstGeom prst="rect">
            <a:avLst/>
          </a:prstGeom>
          <a:noFill/>
        </p:spPr>
        <p:txBody>
          <a:bodyPr wrap="square" rtlCol="0">
            <a:spAutoFit/>
          </a:bodyPr>
          <a:lstStyle/>
          <a:p>
            <a:r>
              <a:rPr lang="en-AU">
                <a:solidFill>
                  <a:srgbClr val="FF0000"/>
                </a:solidFill>
              </a:rPr>
              <a:t>To Be Completed</a:t>
            </a:r>
          </a:p>
        </p:txBody>
      </p:sp>
      <p:sp>
        <p:nvSpPr>
          <p:cNvPr id="11" name="TextBox 10">
            <a:extLst>
              <a:ext uri="{FF2B5EF4-FFF2-40B4-BE49-F238E27FC236}">
                <a16:creationId xmlns:a16="http://schemas.microsoft.com/office/drawing/2014/main" id="{02D960FD-B31B-772E-71B9-FE331504C63F}"/>
              </a:ext>
            </a:extLst>
          </p:cNvPr>
          <p:cNvSpPr txBox="1"/>
          <p:nvPr/>
        </p:nvSpPr>
        <p:spPr>
          <a:xfrm>
            <a:off x="4256262" y="2121913"/>
            <a:ext cx="305006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400" dirty="0">
                <a:solidFill>
                  <a:schemeClr val="tx2"/>
                </a:solidFill>
              </a:rPr>
              <a:t>Student non-attendance is advised by the parents using the </a:t>
            </a:r>
            <a:r>
              <a:rPr lang="en-AU" sz="1400" err="1">
                <a:solidFill>
                  <a:schemeClr val="tx2"/>
                </a:solidFill>
              </a:rPr>
              <a:t>Audiri</a:t>
            </a:r>
            <a:r>
              <a:rPr lang="en-AU" sz="1400" dirty="0">
                <a:solidFill>
                  <a:schemeClr val="tx2"/>
                </a:solidFill>
              </a:rPr>
              <a:t> App.</a:t>
            </a:r>
            <a:endParaRPr lang="en-US" sz="1400">
              <a:solidFill>
                <a:schemeClr val="tx2"/>
              </a:solidFill>
            </a:endParaRPr>
          </a:p>
          <a:p>
            <a:endParaRPr lang="en-AU" sz="1400" dirty="0">
              <a:solidFill>
                <a:schemeClr val="tx2"/>
              </a:solidFill>
            </a:endParaRPr>
          </a:p>
          <a:p>
            <a:r>
              <a:rPr lang="en-AU" sz="1400" dirty="0">
                <a:solidFill>
                  <a:schemeClr val="tx2"/>
                </a:solidFill>
              </a:rPr>
              <a:t>If absenteeism is unexplained families are followed up with a phone call. </a:t>
            </a:r>
          </a:p>
          <a:p>
            <a:endParaRPr lang="en-AU" sz="1400" dirty="0">
              <a:solidFill>
                <a:schemeClr val="tx2"/>
              </a:solidFill>
            </a:endParaRPr>
          </a:p>
          <a:p>
            <a:r>
              <a:rPr lang="en-AU" sz="1400" dirty="0">
                <a:solidFill>
                  <a:schemeClr val="tx2"/>
                </a:solidFill>
              </a:rPr>
              <a:t>Our attendance rates remain lower than pre-COVID as families continue to take the opportunity to visit family overseas and take holidays.</a:t>
            </a:r>
            <a:endParaRPr lang="en-US" sz="1400">
              <a:solidFill>
                <a:schemeClr val="tx2"/>
              </a:solidFill>
            </a:endParaRPr>
          </a:p>
        </p:txBody>
      </p:sp>
    </p:spTree>
    <p:extLst>
      <p:ext uri="{BB962C8B-B14F-4D97-AF65-F5344CB8AC3E}">
        <p14:creationId xmlns:p14="http://schemas.microsoft.com/office/powerpoint/2010/main" val="2046424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About our students </a:t>
            </a:r>
            <a:br>
              <a:rPr lang="en-AU"/>
            </a:br>
            <a:r>
              <a:rPr lang="en-AU"/>
              <a:t>– learning outcomes NAPLAN</a:t>
            </a:r>
          </a:p>
        </p:txBody>
      </p:sp>
      <p:sp>
        <p:nvSpPr>
          <p:cNvPr id="5" name="TextBox 4"/>
          <p:cNvSpPr txBox="1"/>
          <p:nvPr/>
        </p:nvSpPr>
        <p:spPr>
          <a:xfrm>
            <a:off x="660400" y="1813538"/>
            <a:ext cx="6665018" cy="523220"/>
          </a:xfrm>
          <a:prstGeom prst="rect">
            <a:avLst/>
          </a:prstGeom>
          <a:noFill/>
        </p:spPr>
        <p:txBody>
          <a:bodyPr wrap="square" rtlCol="0">
            <a:spAutoFit/>
          </a:bodyPr>
          <a:lstStyle/>
          <a:p>
            <a:r>
              <a:rPr lang="en-AU" sz="1400">
                <a:solidFill>
                  <a:schemeClr val="tx2"/>
                </a:solidFill>
              </a:rPr>
              <a:t>Our NAPLAN results are tracking well. We continue to develop ways of further improvement in the Literacy and Numeracy of our children and young people.</a:t>
            </a:r>
          </a:p>
        </p:txBody>
      </p:sp>
      <p:graphicFrame>
        <p:nvGraphicFramePr>
          <p:cNvPr id="7" name="Content Placeholder 6">
            <a:extLst>
              <a:ext uri="{FF2B5EF4-FFF2-40B4-BE49-F238E27FC236}">
                <a16:creationId xmlns:a16="http://schemas.microsoft.com/office/drawing/2014/main" id="{1EE78319-E925-C6E5-25DF-B512403CA876}"/>
              </a:ext>
            </a:extLst>
          </p:cNvPr>
          <p:cNvGraphicFramePr>
            <a:graphicFrameLocks noGrp="1"/>
          </p:cNvGraphicFramePr>
          <p:nvPr>
            <p:ph idx="1"/>
            <p:extLst>
              <p:ext uri="{D42A27DB-BD31-4B8C-83A1-F6EECF244321}">
                <p14:modId xmlns:p14="http://schemas.microsoft.com/office/powerpoint/2010/main" val="1701545338"/>
              </p:ext>
            </p:extLst>
          </p:nvPr>
        </p:nvGraphicFramePr>
        <p:xfrm>
          <a:off x="660400" y="2501850"/>
          <a:ext cx="6665019" cy="1925680"/>
        </p:xfrm>
        <a:graphic>
          <a:graphicData uri="http://schemas.openxmlformats.org/drawingml/2006/table">
            <a:tbl>
              <a:tblPr firstRow="1" bandRow="1">
                <a:tableStyleId>{5C22544A-7EE6-4342-B048-85BDC9FD1C3A}</a:tableStyleId>
              </a:tblPr>
              <a:tblGrid>
                <a:gridCol w="3114298">
                  <a:extLst>
                    <a:ext uri="{9D8B030D-6E8A-4147-A177-3AD203B41FA5}">
                      <a16:colId xmlns:a16="http://schemas.microsoft.com/office/drawing/2014/main" val="2307872613"/>
                    </a:ext>
                  </a:extLst>
                </a:gridCol>
                <a:gridCol w="1555668">
                  <a:extLst>
                    <a:ext uri="{9D8B030D-6E8A-4147-A177-3AD203B41FA5}">
                      <a16:colId xmlns:a16="http://schemas.microsoft.com/office/drawing/2014/main" val="2822267816"/>
                    </a:ext>
                  </a:extLst>
                </a:gridCol>
                <a:gridCol w="1995053">
                  <a:extLst>
                    <a:ext uri="{9D8B030D-6E8A-4147-A177-3AD203B41FA5}">
                      <a16:colId xmlns:a16="http://schemas.microsoft.com/office/drawing/2014/main" val="2448453703"/>
                    </a:ext>
                  </a:extLst>
                </a:gridCol>
              </a:tblGrid>
              <a:tr h="311984">
                <a:tc>
                  <a:txBody>
                    <a:bodyPr/>
                    <a:lstStyle/>
                    <a:p>
                      <a:r>
                        <a:rPr lang="en-AU"/>
                        <a:t>Year 3</a:t>
                      </a:r>
                    </a:p>
                  </a:txBody>
                  <a:tcPr/>
                </a:tc>
                <a:tc>
                  <a:txBody>
                    <a:bodyPr/>
                    <a:lstStyle/>
                    <a:p>
                      <a:r>
                        <a:rPr lang="en-AU"/>
                        <a:t>Mean Score</a:t>
                      </a:r>
                    </a:p>
                  </a:txBody>
                  <a:tcPr/>
                </a:tc>
                <a:tc>
                  <a:txBody>
                    <a:bodyPr/>
                    <a:lstStyle/>
                    <a:p>
                      <a:r>
                        <a:rPr lang="en-AU"/>
                        <a:t>Proficiency level</a:t>
                      </a:r>
                    </a:p>
                  </a:txBody>
                  <a:tcPr/>
                </a:tc>
                <a:extLst>
                  <a:ext uri="{0D108BD9-81ED-4DB2-BD59-A6C34878D82A}">
                    <a16:rowId xmlns:a16="http://schemas.microsoft.com/office/drawing/2014/main" val="2922215374"/>
                  </a:ext>
                </a:extLst>
              </a:tr>
              <a:tr h="311984">
                <a:tc>
                  <a:txBody>
                    <a:bodyPr/>
                    <a:lstStyle/>
                    <a:p>
                      <a:r>
                        <a:rPr lang="en-AU" sz="1400"/>
                        <a:t>Reading</a:t>
                      </a:r>
                    </a:p>
                  </a:txBody>
                  <a:tcPr/>
                </a:tc>
                <a:tc>
                  <a:txBody>
                    <a:bodyPr/>
                    <a:lstStyle/>
                    <a:p>
                      <a:r>
                        <a:rPr lang="en-AU" sz="1400"/>
                        <a:t>408.5</a:t>
                      </a:r>
                    </a:p>
                  </a:txBody>
                  <a:tcPr/>
                </a:tc>
                <a:tc>
                  <a:txBody>
                    <a:bodyPr/>
                    <a:lstStyle/>
                    <a:p>
                      <a:r>
                        <a:rPr lang="en-AU" sz="1400">
                          <a:solidFill>
                            <a:schemeClr val="tx1">
                              <a:lumMod val="75000"/>
                              <a:lumOff val="25000"/>
                            </a:schemeClr>
                          </a:solidFill>
                        </a:rPr>
                        <a:t>Strong</a:t>
                      </a:r>
                    </a:p>
                  </a:txBody>
                  <a:tcPr/>
                </a:tc>
                <a:extLst>
                  <a:ext uri="{0D108BD9-81ED-4DB2-BD59-A6C34878D82A}">
                    <a16:rowId xmlns:a16="http://schemas.microsoft.com/office/drawing/2014/main" val="2215375534"/>
                  </a:ext>
                </a:extLst>
              </a:tr>
              <a:tr h="311984">
                <a:tc>
                  <a:txBody>
                    <a:bodyPr/>
                    <a:lstStyle/>
                    <a:p>
                      <a:r>
                        <a:rPr lang="en-AU" sz="1400"/>
                        <a:t>Writing</a:t>
                      </a:r>
                    </a:p>
                  </a:txBody>
                  <a:tcPr/>
                </a:tc>
                <a:tc>
                  <a:txBody>
                    <a:bodyPr/>
                    <a:lstStyle/>
                    <a:p>
                      <a:r>
                        <a:rPr lang="en-AU" sz="1400"/>
                        <a:t>433.6</a:t>
                      </a:r>
                    </a:p>
                  </a:txBody>
                  <a:tcPr/>
                </a:tc>
                <a:tc>
                  <a:txBody>
                    <a:bodyPr/>
                    <a:lstStyle/>
                    <a:p>
                      <a:r>
                        <a:rPr lang="en-AU" sz="1400">
                          <a:solidFill>
                            <a:schemeClr val="tx1">
                              <a:lumMod val="75000"/>
                              <a:lumOff val="25000"/>
                            </a:schemeClr>
                          </a:solidFill>
                        </a:rPr>
                        <a:t>Strong</a:t>
                      </a:r>
                    </a:p>
                  </a:txBody>
                  <a:tcPr/>
                </a:tc>
                <a:extLst>
                  <a:ext uri="{0D108BD9-81ED-4DB2-BD59-A6C34878D82A}">
                    <a16:rowId xmlns:a16="http://schemas.microsoft.com/office/drawing/2014/main" val="1113699087"/>
                  </a:ext>
                </a:extLst>
              </a:tr>
              <a:tr h="311984">
                <a:tc>
                  <a:txBody>
                    <a:bodyPr/>
                    <a:lstStyle/>
                    <a:p>
                      <a:r>
                        <a:rPr lang="en-AU" sz="1400"/>
                        <a:t>Spelling</a:t>
                      </a:r>
                    </a:p>
                  </a:txBody>
                  <a:tcPr/>
                </a:tc>
                <a:tc>
                  <a:txBody>
                    <a:bodyPr/>
                    <a:lstStyle/>
                    <a:p>
                      <a:r>
                        <a:rPr lang="en-AU" sz="1400"/>
                        <a:t>407</a:t>
                      </a:r>
                    </a:p>
                  </a:txBody>
                  <a:tcPr/>
                </a:tc>
                <a:tc>
                  <a:txBody>
                    <a:bodyPr/>
                    <a:lstStyle/>
                    <a:p>
                      <a:r>
                        <a:rPr lang="en-AU" sz="1400">
                          <a:solidFill>
                            <a:schemeClr val="tx1">
                              <a:lumMod val="75000"/>
                              <a:lumOff val="25000"/>
                            </a:schemeClr>
                          </a:solidFill>
                        </a:rPr>
                        <a:t>Strong</a:t>
                      </a:r>
                    </a:p>
                  </a:txBody>
                  <a:tcPr/>
                </a:tc>
                <a:extLst>
                  <a:ext uri="{0D108BD9-81ED-4DB2-BD59-A6C34878D82A}">
                    <a16:rowId xmlns:a16="http://schemas.microsoft.com/office/drawing/2014/main" val="1613209812"/>
                  </a:ext>
                </a:extLst>
              </a:tr>
              <a:tr h="311984">
                <a:tc>
                  <a:txBody>
                    <a:bodyPr/>
                    <a:lstStyle/>
                    <a:p>
                      <a:r>
                        <a:rPr lang="en-AU" sz="1400"/>
                        <a:t>Grammar and Punctuation</a:t>
                      </a:r>
                    </a:p>
                  </a:txBody>
                  <a:tcPr/>
                </a:tc>
                <a:tc>
                  <a:txBody>
                    <a:bodyPr/>
                    <a:lstStyle/>
                    <a:p>
                      <a:r>
                        <a:rPr lang="en-AU" sz="1400"/>
                        <a:t>414.6</a:t>
                      </a:r>
                    </a:p>
                  </a:txBody>
                  <a:tcPr/>
                </a:tc>
                <a:tc>
                  <a:txBody>
                    <a:bodyPr/>
                    <a:lstStyle/>
                    <a:p>
                      <a:r>
                        <a:rPr lang="en-AU" sz="1400">
                          <a:solidFill>
                            <a:schemeClr val="tx1">
                              <a:lumMod val="75000"/>
                              <a:lumOff val="25000"/>
                            </a:schemeClr>
                          </a:solidFill>
                        </a:rPr>
                        <a:t>Strong</a:t>
                      </a:r>
                    </a:p>
                  </a:txBody>
                  <a:tcPr/>
                </a:tc>
                <a:extLst>
                  <a:ext uri="{0D108BD9-81ED-4DB2-BD59-A6C34878D82A}">
                    <a16:rowId xmlns:a16="http://schemas.microsoft.com/office/drawing/2014/main" val="96304995"/>
                  </a:ext>
                </a:extLst>
              </a:tr>
              <a:tr h="311984">
                <a:tc>
                  <a:txBody>
                    <a:bodyPr/>
                    <a:lstStyle/>
                    <a:p>
                      <a:r>
                        <a:rPr lang="en-AU" sz="1400"/>
                        <a:t>Numeracy</a:t>
                      </a:r>
                    </a:p>
                  </a:txBody>
                  <a:tcPr/>
                </a:tc>
                <a:tc>
                  <a:txBody>
                    <a:bodyPr/>
                    <a:lstStyle/>
                    <a:p>
                      <a:r>
                        <a:rPr lang="en-AU" sz="1400"/>
                        <a:t>407.5</a:t>
                      </a:r>
                    </a:p>
                  </a:txBody>
                  <a:tcPr/>
                </a:tc>
                <a:tc>
                  <a:txBody>
                    <a:bodyPr/>
                    <a:lstStyle/>
                    <a:p>
                      <a:r>
                        <a:rPr lang="en-AU" sz="1400">
                          <a:solidFill>
                            <a:schemeClr val="tx1">
                              <a:lumMod val="75000"/>
                              <a:lumOff val="25000"/>
                            </a:schemeClr>
                          </a:solidFill>
                        </a:rPr>
                        <a:t>Strong</a:t>
                      </a:r>
                    </a:p>
                  </a:txBody>
                  <a:tcPr/>
                </a:tc>
                <a:extLst>
                  <a:ext uri="{0D108BD9-81ED-4DB2-BD59-A6C34878D82A}">
                    <a16:rowId xmlns:a16="http://schemas.microsoft.com/office/drawing/2014/main" val="3590843554"/>
                  </a:ext>
                </a:extLst>
              </a:tr>
            </a:tbl>
          </a:graphicData>
        </a:graphic>
      </p:graphicFrame>
      <p:graphicFrame>
        <p:nvGraphicFramePr>
          <p:cNvPr id="8" name="Content Placeholder 6">
            <a:extLst>
              <a:ext uri="{FF2B5EF4-FFF2-40B4-BE49-F238E27FC236}">
                <a16:creationId xmlns:a16="http://schemas.microsoft.com/office/drawing/2014/main" id="{55B73038-F8EC-D5DB-2B8B-AAAB9543848B}"/>
              </a:ext>
            </a:extLst>
          </p:cNvPr>
          <p:cNvGraphicFramePr>
            <a:graphicFrameLocks/>
          </p:cNvGraphicFramePr>
          <p:nvPr>
            <p:extLst>
              <p:ext uri="{D42A27DB-BD31-4B8C-83A1-F6EECF244321}">
                <p14:modId xmlns:p14="http://schemas.microsoft.com/office/powerpoint/2010/main" val="3663306952"/>
              </p:ext>
            </p:extLst>
          </p:nvPr>
        </p:nvGraphicFramePr>
        <p:xfrm>
          <a:off x="660400" y="4717025"/>
          <a:ext cx="6665019" cy="1925680"/>
        </p:xfrm>
        <a:graphic>
          <a:graphicData uri="http://schemas.openxmlformats.org/drawingml/2006/table">
            <a:tbl>
              <a:tblPr firstRow="1" bandRow="1">
                <a:tableStyleId>{5C22544A-7EE6-4342-B048-85BDC9FD1C3A}</a:tableStyleId>
              </a:tblPr>
              <a:tblGrid>
                <a:gridCol w="3114298">
                  <a:extLst>
                    <a:ext uri="{9D8B030D-6E8A-4147-A177-3AD203B41FA5}">
                      <a16:colId xmlns:a16="http://schemas.microsoft.com/office/drawing/2014/main" val="2307872613"/>
                    </a:ext>
                  </a:extLst>
                </a:gridCol>
                <a:gridCol w="1555668">
                  <a:extLst>
                    <a:ext uri="{9D8B030D-6E8A-4147-A177-3AD203B41FA5}">
                      <a16:colId xmlns:a16="http://schemas.microsoft.com/office/drawing/2014/main" val="2822267816"/>
                    </a:ext>
                  </a:extLst>
                </a:gridCol>
                <a:gridCol w="1995053">
                  <a:extLst>
                    <a:ext uri="{9D8B030D-6E8A-4147-A177-3AD203B41FA5}">
                      <a16:colId xmlns:a16="http://schemas.microsoft.com/office/drawing/2014/main" val="2448453703"/>
                    </a:ext>
                  </a:extLst>
                </a:gridCol>
              </a:tblGrid>
              <a:tr h="311984">
                <a:tc>
                  <a:txBody>
                    <a:bodyPr/>
                    <a:lstStyle/>
                    <a:p>
                      <a:r>
                        <a:rPr lang="en-AU"/>
                        <a:t>Year 5</a:t>
                      </a:r>
                    </a:p>
                  </a:txBody>
                  <a:tcPr/>
                </a:tc>
                <a:tc>
                  <a:txBody>
                    <a:bodyPr/>
                    <a:lstStyle/>
                    <a:p>
                      <a:r>
                        <a:rPr lang="en-AU"/>
                        <a:t>Mean Score</a:t>
                      </a:r>
                    </a:p>
                  </a:txBody>
                  <a:tcPr/>
                </a:tc>
                <a:tc>
                  <a:txBody>
                    <a:bodyPr/>
                    <a:lstStyle/>
                    <a:p>
                      <a:r>
                        <a:rPr lang="en-AU"/>
                        <a:t>Proficiency level</a:t>
                      </a:r>
                    </a:p>
                  </a:txBody>
                  <a:tcPr/>
                </a:tc>
                <a:extLst>
                  <a:ext uri="{0D108BD9-81ED-4DB2-BD59-A6C34878D82A}">
                    <a16:rowId xmlns:a16="http://schemas.microsoft.com/office/drawing/2014/main" val="2922215374"/>
                  </a:ext>
                </a:extLst>
              </a:tr>
              <a:tr h="311984">
                <a:tc>
                  <a:txBody>
                    <a:bodyPr/>
                    <a:lstStyle/>
                    <a:p>
                      <a:r>
                        <a:rPr lang="en-AU" sz="1400"/>
                        <a:t>Reading</a:t>
                      </a:r>
                    </a:p>
                  </a:txBody>
                  <a:tcPr/>
                </a:tc>
                <a:tc>
                  <a:txBody>
                    <a:bodyPr/>
                    <a:lstStyle/>
                    <a:p>
                      <a:r>
                        <a:rPr lang="en-AU" sz="1400"/>
                        <a:t>474.2</a:t>
                      </a:r>
                    </a:p>
                  </a:txBody>
                  <a:tcPr/>
                </a:tc>
                <a:tc>
                  <a:txBody>
                    <a:bodyPr/>
                    <a:lstStyle/>
                    <a:p>
                      <a:r>
                        <a:rPr lang="en-AU" sz="1400">
                          <a:solidFill>
                            <a:schemeClr val="tx1">
                              <a:lumMod val="75000"/>
                              <a:lumOff val="25000"/>
                            </a:schemeClr>
                          </a:solidFill>
                        </a:rPr>
                        <a:t>Strong</a:t>
                      </a:r>
                    </a:p>
                  </a:txBody>
                  <a:tcPr/>
                </a:tc>
                <a:extLst>
                  <a:ext uri="{0D108BD9-81ED-4DB2-BD59-A6C34878D82A}">
                    <a16:rowId xmlns:a16="http://schemas.microsoft.com/office/drawing/2014/main" val="2215375534"/>
                  </a:ext>
                </a:extLst>
              </a:tr>
              <a:tr h="311984">
                <a:tc>
                  <a:txBody>
                    <a:bodyPr/>
                    <a:lstStyle/>
                    <a:p>
                      <a:r>
                        <a:rPr lang="en-AU" sz="1400"/>
                        <a:t>Writing</a:t>
                      </a:r>
                    </a:p>
                  </a:txBody>
                  <a:tcPr/>
                </a:tc>
                <a:tc>
                  <a:txBody>
                    <a:bodyPr/>
                    <a:lstStyle/>
                    <a:p>
                      <a:r>
                        <a:rPr lang="en-AU" sz="1400"/>
                        <a:t>491.4</a:t>
                      </a:r>
                    </a:p>
                  </a:txBody>
                  <a:tcPr/>
                </a:tc>
                <a:tc>
                  <a:txBody>
                    <a:bodyPr/>
                    <a:lstStyle/>
                    <a:p>
                      <a:r>
                        <a:rPr lang="en-AU" sz="1400">
                          <a:solidFill>
                            <a:schemeClr val="tx1">
                              <a:lumMod val="75000"/>
                              <a:lumOff val="25000"/>
                            </a:schemeClr>
                          </a:solidFill>
                        </a:rPr>
                        <a:t>Strong</a:t>
                      </a:r>
                    </a:p>
                  </a:txBody>
                  <a:tcPr/>
                </a:tc>
                <a:extLst>
                  <a:ext uri="{0D108BD9-81ED-4DB2-BD59-A6C34878D82A}">
                    <a16:rowId xmlns:a16="http://schemas.microsoft.com/office/drawing/2014/main" val="1113699087"/>
                  </a:ext>
                </a:extLst>
              </a:tr>
              <a:tr h="311984">
                <a:tc>
                  <a:txBody>
                    <a:bodyPr/>
                    <a:lstStyle/>
                    <a:p>
                      <a:r>
                        <a:rPr lang="en-AU" sz="1400"/>
                        <a:t>Spelling</a:t>
                      </a:r>
                    </a:p>
                  </a:txBody>
                  <a:tcPr/>
                </a:tc>
                <a:tc>
                  <a:txBody>
                    <a:bodyPr/>
                    <a:lstStyle/>
                    <a:p>
                      <a:r>
                        <a:rPr lang="en-AU" sz="1400"/>
                        <a:t>489.1</a:t>
                      </a:r>
                    </a:p>
                  </a:txBody>
                  <a:tcPr/>
                </a:tc>
                <a:tc>
                  <a:txBody>
                    <a:bodyPr/>
                    <a:lstStyle/>
                    <a:p>
                      <a:r>
                        <a:rPr lang="en-AU" sz="1400">
                          <a:solidFill>
                            <a:schemeClr val="tx1">
                              <a:lumMod val="75000"/>
                              <a:lumOff val="25000"/>
                            </a:schemeClr>
                          </a:solidFill>
                        </a:rPr>
                        <a:t>Strong</a:t>
                      </a:r>
                    </a:p>
                  </a:txBody>
                  <a:tcPr/>
                </a:tc>
                <a:extLst>
                  <a:ext uri="{0D108BD9-81ED-4DB2-BD59-A6C34878D82A}">
                    <a16:rowId xmlns:a16="http://schemas.microsoft.com/office/drawing/2014/main" val="1613209812"/>
                  </a:ext>
                </a:extLst>
              </a:tr>
              <a:tr h="311984">
                <a:tc>
                  <a:txBody>
                    <a:bodyPr/>
                    <a:lstStyle/>
                    <a:p>
                      <a:r>
                        <a:rPr lang="en-AU" sz="1400"/>
                        <a:t>Grammar and Punctuation</a:t>
                      </a:r>
                    </a:p>
                  </a:txBody>
                  <a:tcPr/>
                </a:tc>
                <a:tc>
                  <a:txBody>
                    <a:bodyPr/>
                    <a:lstStyle/>
                    <a:p>
                      <a:r>
                        <a:rPr lang="en-AU" sz="1400"/>
                        <a:t>485.9</a:t>
                      </a:r>
                    </a:p>
                  </a:txBody>
                  <a:tcPr/>
                </a:tc>
                <a:tc>
                  <a:txBody>
                    <a:bodyPr/>
                    <a:lstStyle/>
                    <a:p>
                      <a:r>
                        <a:rPr lang="en-AU" sz="1400">
                          <a:solidFill>
                            <a:schemeClr val="tx1">
                              <a:lumMod val="75000"/>
                              <a:lumOff val="25000"/>
                            </a:schemeClr>
                          </a:solidFill>
                        </a:rPr>
                        <a:t>Strong</a:t>
                      </a:r>
                    </a:p>
                  </a:txBody>
                  <a:tcPr/>
                </a:tc>
                <a:extLst>
                  <a:ext uri="{0D108BD9-81ED-4DB2-BD59-A6C34878D82A}">
                    <a16:rowId xmlns:a16="http://schemas.microsoft.com/office/drawing/2014/main" val="96304995"/>
                  </a:ext>
                </a:extLst>
              </a:tr>
              <a:tr h="311984">
                <a:tc>
                  <a:txBody>
                    <a:bodyPr/>
                    <a:lstStyle/>
                    <a:p>
                      <a:r>
                        <a:rPr lang="en-AU" sz="1400"/>
                        <a:t>Numeracy</a:t>
                      </a:r>
                    </a:p>
                  </a:txBody>
                  <a:tcPr/>
                </a:tc>
                <a:tc>
                  <a:txBody>
                    <a:bodyPr/>
                    <a:lstStyle/>
                    <a:p>
                      <a:r>
                        <a:rPr lang="en-AU" sz="1400"/>
                        <a:t>483.2</a:t>
                      </a:r>
                    </a:p>
                  </a:txBody>
                  <a:tcPr/>
                </a:tc>
                <a:tc>
                  <a:txBody>
                    <a:bodyPr/>
                    <a:lstStyle/>
                    <a:p>
                      <a:r>
                        <a:rPr lang="en-AU" sz="1400">
                          <a:solidFill>
                            <a:schemeClr val="tx1">
                              <a:lumMod val="75000"/>
                              <a:lumOff val="25000"/>
                            </a:schemeClr>
                          </a:solidFill>
                        </a:rPr>
                        <a:t>Strong</a:t>
                      </a:r>
                    </a:p>
                  </a:txBody>
                  <a:tcPr/>
                </a:tc>
                <a:extLst>
                  <a:ext uri="{0D108BD9-81ED-4DB2-BD59-A6C34878D82A}">
                    <a16:rowId xmlns:a16="http://schemas.microsoft.com/office/drawing/2014/main" val="3590843554"/>
                  </a:ext>
                </a:extLst>
              </a:tr>
            </a:tbl>
          </a:graphicData>
        </a:graphic>
      </p:graphicFrame>
    </p:spTree>
    <p:extLst>
      <p:ext uri="{BB962C8B-B14F-4D97-AF65-F5344CB8AC3E}">
        <p14:creationId xmlns:p14="http://schemas.microsoft.com/office/powerpoint/2010/main" val="536365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8467"/>
            <a:ext cx="9906001" cy="6866467"/>
            <a:chOff x="0" y="-8467"/>
            <a:chExt cx="12192000" cy="6866467"/>
          </a:xfrm>
        </p:grpSpPr>
        <p:cxnSp>
          <p:nvCxnSpPr>
            <p:cNvPr id="13" name="Straight Connector 12">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6"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7" name="Isosceles Triangle 16">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8"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9"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0"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1" name="Isosceles Triangle 20">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2" name="Isosceles Triangle 21">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grpSp>
      <p:pic>
        <p:nvPicPr>
          <p:cNvPr id="7" name="Picture Placeholder 6" descr="A group of kids sitting on the floor&#10;&#10;Description automatically generated">
            <a:extLst>
              <a:ext uri="{FF2B5EF4-FFF2-40B4-BE49-F238E27FC236}">
                <a16:creationId xmlns:a16="http://schemas.microsoft.com/office/drawing/2014/main" id="{D66EA147-1281-4B7C-8A47-72FE38D5253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4879" r="21127" b="9091"/>
          <a:stretch/>
        </p:blipFill>
        <p:spPr>
          <a:xfrm>
            <a:off x="3469256" y="-1"/>
            <a:ext cx="6436744"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543454" y="1678666"/>
            <a:ext cx="3321654" cy="2369093"/>
          </a:xfrm>
        </p:spPr>
        <p:txBody>
          <a:bodyPr vert="horz" lIns="91440" tIns="45720" rIns="91440" bIns="45720" rtlCol="0" anchor="b">
            <a:normAutofit/>
          </a:bodyPr>
          <a:lstStyle/>
          <a:p>
            <a:pPr algn="r"/>
            <a:r>
              <a:rPr lang="en-US" sz="4300"/>
              <a:t>Our community</a:t>
            </a:r>
          </a:p>
        </p:txBody>
      </p:sp>
      <p:cxnSp>
        <p:nvCxnSpPr>
          <p:cNvPr id="24" name="Straight Connector 23">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3947" y="0"/>
            <a:ext cx="990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033029" y="3681413"/>
            <a:ext cx="3870391"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9949" y="-8467"/>
            <a:ext cx="244347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0"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2796" y="-8467"/>
            <a:ext cx="210320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2"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7520" y="3048000"/>
            <a:ext cx="264848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4"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4281" y="-8467"/>
            <a:ext cx="2319140"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6"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5218" y="-8467"/>
            <a:ext cx="104820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8"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7936" y="-8467"/>
            <a:ext cx="1015483"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0"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978" y="3589867"/>
            <a:ext cx="1476442"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2774186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Parent satisfaction</a:t>
            </a:r>
          </a:p>
        </p:txBody>
      </p:sp>
      <p:sp>
        <p:nvSpPr>
          <p:cNvPr id="3" name="Content Placeholder 2"/>
          <p:cNvSpPr>
            <a:spLocks noGrp="1"/>
          </p:cNvSpPr>
          <p:nvPr>
            <p:ph idx="1"/>
          </p:nvPr>
        </p:nvSpPr>
        <p:spPr/>
        <p:txBody>
          <a:bodyPr>
            <a:normAutofit/>
          </a:bodyPr>
          <a:lstStyle/>
          <a:p>
            <a:pPr marL="0" indent="0">
              <a:buNone/>
            </a:pPr>
            <a:r>
              <a:rPr lang="en-AU" sz="1600" i="1">
                <a:solidFill>
                  <a:srgbClr val="666666"/>
                </a:solidFill>
                <a:effectLst/>
                <a:latin typeface="Helvetica" pitchFamily="2" charset="0"/>
              </a:rPr>
              <a:t>Each year all stakeholders in the school are invited to participate in the Catholic Education SA Living Learning Leading Survey. The maximum score for each question is </a:t>
            </a:r>
            <a:r>
              <a:rPr lang="en-AU" sz="1600" b="1" i="1">
                <a:solidFill>
                  <a:srgbClr val="666666"/>
                </a:solidFill>
                <a:effectLst/>
                <a:latin typeface="Helvetica" pitchFamily="2" charset="0"/>
              </a:rPr>
              <a:t>6</a:t>
            </a:r>
            <a:r>
              <a:rPr lang="en-AU" sz="1600" i="1">
                <a:solidFill>
                  <a:srgbClr val="666666"/>
                </a:solidFill>
                <a:effectLst/>
                <a:latin typeface="Helvetica" pitchFamily="2" charset="0"/>
              </a:rPr>
              <a:t>. The scores are average across all participant responses.</a:t>
            </a:r>
          </a:p>
          <a:p>
            <a:pPr>
              <a:buFont typeface="Wingdings" pitchFamily="2" charset="2"/>
              <a:buChar char="Ø"/>
            </a:pPr>
            <a:r>
              <a:rPr lang="en-AU" sz="1600" i="1">
                <a:solidFill>
                  <a:srgbClr val="666666"/>
                </a:solidFill>
                <a:effectLst/>
                <a:latin typeface="Helvetica" pitchFamily="2" charset="0"/>
              </a:rPr>
              <a:t>The education at the school encourages my child/ren to</a:t>
            </a:r>
            <a:endParaRPr lang="en-AU" sz="1600">
              <a:solidFill>
                <a:srgbClr val="666666"/>
              </a:solidFill>
              <a:effectLst/>
              <a:latin typeface="Helvetica" pitchFamily="2" charset="0"/>
            </a:endParaRPr>
          </a:p>
          <a:p>
            <a:pPr marL="0" indent="0">
              <a:buNone/>
            </a:pPr>
            <a:r>
              <a:rPr lang="en-AU" sz="1600" i="1">
                <a:solidFill>
                  <a:srgbClr val="666666"/>
                </a:solidFill>
                <a:effectLst/>
                <a:latin typeface="Helvetica" pitchFamily="2" charset="0"/>
              </a:rPr>
              <a:t>	develop their faith and spirituality </a:t>
            </a:r>
            <a:r>
              <a:rPr lang="en-AU" sz="1600" b="1" i="1">
                <a:solidFill>
                  <a:srgbClr val="666666"/>
                </a:solidFill>
                <a:effectLst/>
                <a:latin typeface="Helvetica" pitchFamily="2" charset="0"/>
              </a:rPr>
              <a:t>Score: 5/6</a:t>
            </a:r>
          </a:p>
          <a:p>
            <a:pPr>
              <a:buFont typeface="Wingdings" pitchFamily="2" charset="2"/>
              <a:buChar char="Ø"/>
            </a:pPr>
            <a:r>
              <a:rPr lang="en-AU" sz="1600" i="1">
                <a:solidFill>
                  <a:srgbClr val="666666"/>
                </a:solidFill>
                <a:effectLst/>
                <a:latin typeface="Helvetica" pitchFamily="2" charset="0"/>
              </a:rPr>
              <a:t>The teachers believe that my child/ren will succeed </a:t>
            </a:r>
            <a:r>
              <a:rPr lang="en-AU" sz="1600" b="1" i="1">
                <a:solidFill>
                  <a:srgbClr val="666666"/>
                </a:solidFill>
                <a:effectLst/>
                <a:latin typeface="Helvetica" pitchFamily="2" charset="0"/>
              </a:rPr>
              <a:t>Score: 5.25/6</a:t>
            </a:r>
          </a:p>
          <a:p>
            <a:pPr>
              <a:buFont typeface="Wingdings" pitchFamily="2" charset="2"/>
              <a:buChar char="Ø"/>
            </a:pPr>
            <a:r>
              <a:rPr lang="en-AU" sz="1600" i="1">
                <a:solidFill>
                  <a:srgbClr val="666666"/>
                </a:solidFill>
                <a:effectLst/>
                <a:latin typeface="Helvetica" pitchFamily="2" charset="0"/>
              </a:rPr>
              <a:t>The teachers understand my child/ren’s needs </a:t>
            </a:r>
            <a:r>
              <a:rPr lang="en-AU" sz="1600" b="1" i="1">
                <a:solidFill>
                  <a:srgbClr val="666666"/>
                </a:solidFill>
                <a:effectLst/>
                <a:latin typeface="Helvetica" pitchFamily="2" charset="0"/>
              </a:rPr>
              <a:t>Score: 4.92/6</a:t>
            </a:r>
          </a:p>
          <a:p>
            <a:pPr>
              <a:buFont typeface="Wingdings" pitchFamily="2" charset="2"/>
              <a:buChar char="Ø"/>
            </a:pPr>
            <a:r>
              <a:rPr lang="en-AU" sz="1600" i="1">
                <a:solidFill>
                  <a:srgbClr val="666666"/>
                </a:solidFill>
                <a:effectLst/>
                <a:latin typeface="Helvetica" pitchFamily="2" charset="0"/>
              </a:rPr>
              <a:t>In general, my child/ren enjoy going to school </a:t>
            </a:r>
            <a:r>
              <a:rPr lang="en-AU" sz="1600" b="1" i="1">
                <a:solidFill>
                  <a:srgbClr val="666666"/>
                </a:solidFill>
                <a:effectLst/>
                <a:latin typeface="Helvetica" pitchFamily="2" charset="0"/>
              </a:rPr>
              <a:t>Score: 5.08/6</a:t>
            </a:r>
            <a:endParaRPr lang="en-AU" sz="1600" b="1">
              <a:solidFill>
                <a:srgbClr val="666666"/>
              </a:solidFill>
              <a:effectLst/>
              <a:latin typeface="Helvetica" pitchFamily="2" charset="0"/>
            </a:endParaRPr>
          </a:p>
          <a:p>
            <a:pPr>
              <a:buFont typeface="Wingdings" pitchFamily="2" charset="2"/>
              <a:buChar char="Ø"/>
            </a:pPr>
            <a:endParaRPr lang="en-AU" sz="1600">
              <a:solidFill>
                <a:srgbClr val="666666"/>
              </a:solidFill>
              <a:effectLst/>
              <a:latin typeface="Helvetica" pitchFamily="2" charset="0"/>
            </a:endParaRPr>
          </a:p>
          <a:p>
            <a:pPr>
              <a:buFont typeface="Wingdings" pitchFamily="2" charset="2"/>
              <a:buChar char="Ø"/>
            </a:pPr>
            <a:endParaRPr lang="en-AU" sz="1600">
              <a:solidFill>
                <a:srgbClr val="666666"/>
              </a:solidFill>
              <a:effectLst/>
              <a:latin typeface="Helvetica" pitchFamily="2" charset="0"/>
            </a:endParaRPr>
          </a:p>
          <a:p>
            <a:pPr>
              <a:buFont typeface="Wingdings" pitchFamily="2" charset="2"/>
              <a:buChar char="Ø"/>
            </a:pPr>
            <a:endParaRPr lang="en-AU" sz="1600">
              <a:solidFill>
                <a:srgbClr val="666666"/>
              </a:solidFill>
              <a:effectLst/>
              <a:latin typeface="Helvetica" pitchFamily="2" charset="0"/>
            </a:endParaRPr>
          </a:p>
          <a:p>
            <a:endParaRPr lang="en-AU" sz="1500">
              <a:solidFill>
                <a:schemeClr val="tx2"/>
              </a:solidFill>
            </a:endParaRPr>
          </a:p>
        </p:txBody>
      </p:sp>
    </p:spTree>
    <p:extLst>
      <p:ext uri="{BB962C8B-B14F-4D97-AF65-F5344CB8AC3E}">
        <p14:creationId xmlns:p14="http://schemas.microsoft.com/office/powerpoint/2010/main" val="1200608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Student satisfaction</a:t>
            </a:r>
          </a:p>
        </p:txBody>
      </p:sp>
      <p:sp>
        <p:nvSpPr>
          <p:cNvPr id="3" name="Content Placeholder 2">
            <a:extLst>
              <a:ext uri="{FF2B5EF4-FFF2-40B4-BE49-F238E27FC236}">
                <a16:creationId xmlns:a16="http://schemas.microsoft.com/office/drawing/2014/main" id="{4CB4CC51-9324-A48E-6597-37D6C74B9CDC}"/>
              </a:ext>
            </a:extLst>
          </p:cNvPr>
          <p:cNvSpPr>
            <a:spLocks noGrp="1"/>
          </p:cNvSpPr>
          <p:nvPr>
            <p:ph idx="1"/>
          </p:nvPr>
        </p:nvSpPr>
        <p:spPr>
          <a:xfrm>
            <a:off x="660400" y="2099105"/>
            <a:ext cx="7426696" cy="3880773"/>
          </a:xfrm>
        </p:spPr>
        <p:txBody>
          <a:bodyPr>
            <a:normAutofit/>
          </a:bodyPr>
          <a:lstStyle/>
          <a:p>
            <a:pPr marL="0" indent="0">
              <a:buNone/>
            </a:pPr>
            <a:r>
              <a:rPr lang="en-AU" sz="1600" i="1">
                <a:solidFill>
                  <a:srgbClr val="666666"/>
                </a:solidFill>
                <a:effectLst/>
                <a:latin typeface="Helvetica" pitchFamily="2" charset="0"/>
              </a:rPr>
              <a:t>Each year all stakeholders in the school are invited to participate in the Catholic Education SA Living Learning Leading Survey. The maximum score for each question is </a:t>
            </a:r>
            <a:r>
              <a:rPr lang="en-AU" sz="1600" b="1" i="1">
                <a:solidFill>
                  <a:srgbClr val="666666"/>
                </a:solidFill>
                <a:effectLst/>
                <a:latin typeface="Helvetica" pitchFamily="2" charset="0"/>
              </a:rPr>
              <a:t>5</a:t>
            </a:r>
            <a:r>
              <a:rPr lang="en-AU" sz="1600" i="1">
                <a:solidFill>
                  <a:srgbClr val="666666"/>
                </a:solidFill>
                <a:effectLst/>
                <a:latin typeface="Helvetica" pitchFamily="2" charset="0"/>
              </a:rPr>
              <a:t>. The scores are average across all participant responses.</a:t>
            </a:r>
          </a:p>
          <a:p>
            <a:pPr marL="0" indent="0">
              <a:buNone/>
            </a:pPr>
            <a:r>
              <a:rPr lang="en-AU" sz="1600" b="1" i="1">
                <a:solidFill>
                  <a:srgbClr val="666666"/>
                </a:solidFill>
                <a:latin typeface="Helvetica" pitchFamily="2" charset="0"/>
              </a:rPr>
              <a:t>									Years 2, 3, 4 	</a:t>
            </a:r>
            <a:r>
              <a:rPr lang="en-AU" sz="1600" b="1">
                <a:solidFill>
                  <a:srgbClr val="666666"/>
                </a:solidFill>
                <a:latin typeface="Helvetica" pitchFamily="2" charset="0"/>
              </a:rPr>
              <a:t>Years 5 &amp; 6</a:t>
            </a:r>
          </a:p>
          <a:p>
            <a:pPr marL="0" indent="0">
              <a:buNone/>
            </a:pPr>
            <a:endParaRPr lang="en-AU" sz="1600" b="1" i="1">
              <a:solidFill>
                <a:srgbClr val="666666"/>
              </a:solidFill>
              <a:effectLst/>
              <a:latin typeface="Helvetica" pitchFamily="2" charset="0"/>
            </a:endParaRPr>
          </a:p>
          <a:p>
            <a:r>
              <a:rPr lang="en-AU" sz="1600" i="1">
                <a:solidFill>
                  <a:srgbClr val="666666"/>
                </a:solidFill>
                <a:effectLst/>
                <a:latin typeface="Helvetica" pitchFamily="2" charset="0"/>
              </a:rPr>
              <a:t>My teachers give me extra help if I need it </a:t>
            </a:r>
            <a:r>
              <a:rPr lang="en-AU" sz="1600" b="1" i="1">
                <a:solidFill>
                  <a:srgbClr val="666666"/>
                </a:solidFill>
                <a:effectLst/>
                <a:latin typeface="Helvetica" pitchFamily="2" charset="0"/>
              </a:rPr>
              <a:t>Score: 4.63 &amp; </a:t>
            </a:r>
            <a:r>
              <a:rPr lang="en-AU" sz="1600" b="1">
                <a:solidFill>
                  <a:srgbClr val="666666"/>
                </a:solidFill>
                <a:effectLst/>
                <a:latin typeface="Helvetica" pitchFamily="2" charset="0"/>
              </a:rPr>
              <a:t>4.37</a:t>
            </a:r>
            <a:endParaRPr lang="en-AU" sz="1600" b="1" i="1">
              <a:solidFill>
                <a:srgbClr val="666666"/>
              </a:solidFill>
              <a:effectLst/>
              <a:latin typeface="Helvetica" pitchFamily="2" charset="0"/>
            </a:endParaRPr>
          </a:p>
          <a:p>
            <a:r>
              <a:rPr lang="en-AU" sz="1600" i="1">
                <a:solidFill>
                  <a:srgbClr val="666666"/>
                </a:solidFill>
                <a:effectLst/>
                <a:latin typeface="Helvetica" pitchFamily="2" charset="0"/>
              </a:rPr>
              <a:t>My teachers support me to improve my school work </a:t>
            </a:r>
            <a:r>
              <a:rPr lang="en-AU" sz="1600" b="1" i="1">
                <a:solidFill>
                  <a:srgbClr val="666666"/>
                </a:solidFill>
                <a:effectLst/>
                <a:latin typeface="Helvetica" pitchFamily="2" charset="0"/>
              </a:rPr>
              <a:t>Score: 4.67 &amp; </a:t>
            </a:r>
            <a:r>
              <a:rPr lang="en-AU" sz="1600" b="1">
                <a:solidFill>
                  <a:srgbClr val="666666"/>
                </a:solidFill>
                <a:effectLst/>
                <a:latin typeface="Helvetica" pitchFamily="2" charset="0"/>
              </a:rPr>
              <a:t>4.29</a:t>
            </a:r>
            <a:endParaRPr lang="en-AU" sz="1600" b="1" i="1">
              <a:solidFill>
                <a:srgbClr val="666666"/>
              </a:solidFill>
              <a:effectLst/>
              <a:latin typeface="Helvetica" pitchFamily="2" charset="0"/>
            </a:endParaRPr>
          </a:p>
          <a:p>
            <a:r>
              <a:rPr lang="en-AU" sz="1600" i="1">
                <a:solidFill>
                  <a:srgbClr val="666666"/>
                </a:solidFill>
                <a:effectLst/>
                <a:latin typeface="Helvetica" pitchFamily="2" charset="0"/>
              </a:rPr>
              <a:t>I have a choice about the way that I learn in class Score: </a:t>
            </a:r>
            <a:r>
              <a:rPr lang="en-AU" sz="1600" b="1" i="1">
                <a:solidFill>
                  <a:srgbClr val="666666"/>
                </a:solidFill>
                <a:effectLst/>
                <a:latin typeface="Helvetica" pitchFamily="2" charset="0"/>
              </a:rPr>
              <a:t>4.12 &amp; </a:t>
            </a:r>
            <a:r>
              <a:rPr lang="en-AU" sz="1600" b="1">
                <a:solidFill>
                  <a:srgbClr val="666666"/>
                </a:solidFill>
                <a:effectLst/>
                <a:latin typeface="Helvetica" pitchFamily="2" charset="0"/>
              </a:rPr>
              <a:t>3.94</a:t>
            </a:r>
            <a:endParaRPr lang="en-AU" sz="1600" b="1" i="1">
              <a:solidFill>
                <a:srgbClr val="666666"/>
              </a:solidFill>
              <a:effectLst/>
              <a:latin typeface="Helvetica" pitchFamily="2" charset="0"/>
            </a:endParaRPr>
          </a:p>
          <a:p>
            <a:r>
              <a:rPr lang="en-AU" sz="1600" i="1">
                <a:solidFill>
                  <a:srgbClr val="666666"/>
                </a:solidFill>
                <a:effectLst/>
                <a:latin typeface="Helvetica" pitchFamily="2" charset="0"/>
              </a:rPr>
              <a:t>I feel welcome at the school </a:t>
            </a:r>
            <a:r>
              <a:rPr lang="en-AU" sz="1600" b="1" i="1">
                <a:solidFill>
                  <a:srgbClr val="666666"/>
                </a:solidFill>
                <a:effectLst/>
                <a:latin typeface="Helvetica" pitchFamily="2" charset="0"/>
              </a:rPr>
              <a:t>Score 4.57 &amp; </a:t>
            </a:r>
            <a:r>
              <a:rPr lang="en-AU" sz="1600" b="1">
                <a:solidFill>
                  <a:srgbClr val="666666"/>
                </a:solidFill>
                <a:effectLst/>
                <a:latin typeface="Helvetica" pitchFamily="2" charset="0"/>
              </a:rPr>
              <a:t>4.45</a:t>
            </a:r>
          </a:p>
          <a:p>
            <a:r>
              <a:rPr lang="en-AU" sz="1600" i="1">
                <a:solidFill>
                  <a:srgbClr val="666666"/>
                </a:solidFill>
                <a:effectLst/>
                <a:latin typeface="Helvetica" pitchFamily="2" charset="0"/>
              </a:rPr>
              <a:t>The classrooms are welcoming places to learn </a:t>
            </a:r>
            <a:r>
              <a:rPr lang="en-AU" sz="1600" b="1" i="1">
                <a:solidFill>
                  <a:srgbClr val="666666"/>
                </a:solidFill>
                <a:effectLst/>
                <a:latin typeface="Helvetica" pitchFamily="2" charset="0"/>
              </a:rPr>
              <a:t>Score: 4.64 &amp; </a:t>
            </a:r>
            <a:r>
              <a:rPr lang="en-AU" sz="1600" b="1">
                <a:solidFill>
                  <a:srgbClr val="666666"/>
                </a:solidFill>
                <a:effectLst/>
                <a:latin typeface="Helvetica" pitchFamily="2" charset="0"/>
              </a:rPr>
              <a:t>4.31</a:t>
            </a:r>
          </a:p>
          <a:p>
            <a:endParaRPr lang="en-AU" sz="1600" b="1">
              <a:solidFill>
                <a:srgbClr val="666666"/>
              </a:solidFill>
              <a:effectLst/>
              <a:latin typeface="Helvetica" pitchFamily="2" charset="0"/>
            </a:endParaRPr>
          </a:p>
          <a:p>
            <a:endParaRPr lang="en-AU" sz="1600" b="1">
              <a:solidFill>
                <a:srgbClr val="666666"/>
              </a:solidFill>
              <a:effectLst/>
              <a:latin typeface="Helvetica" pitchFamily="2" charset="0"/>
            </a:endParaRPr>
          </a:p>
          <a:p>
            <a:endParaRPr lang="en-AU" sz="1600" b="1">
              <a:solidFill>
                <a:srgbClr val="666666"/>
              </a:solidFill>
              <a:effectLst/>
              <a:latin typeface="Helvetica" pitchFamily="2" charset="0"/>
            </a:endParaRPr>
          </a:p>
          <a:p>
            <a:endParaRPr lang="en-AU" sz="1600">
              <a:solidFill>
                <a:srgbClr val="666666"/>
              </a:solidFill>
              <a:effectLst/>
              <a:latin typeface="Helvetica" pitchFamily="2" charset="0"/>
            </a:endParaRPr>
          </a:p>
          <a:p>
            <a:pPr>
              <a:buFont typeface="Wingdings" pitchFamily="2" charset="2"/>
              <a:buChar char="Ø"/>
            </a:pPr>
            <a:endParaRPr lang="en-AU" sz="1600">
              <a:solidFill>
                <a:srgbClr val="666666"/>
              </a:solidFill>
              <a:effectLst/>
              <a:latin typeface="Helvetica" pitchFamily="2" charset="0"/>
            </a:endParaRPr>
          </a:p>
          <a:p>
            <a:pPr>
              <a:buFont typeface="Wingdings" pitchFamily="2" charset="2"/>
              <a:buChar char="Ø"/>
            </a:pPr>
            <a:endParaRPr lang="en-AU" sz="1600">
              <a:solidFill>
                <a:srgbClr val="666666"/>
              </a:solidFill>
              <a:effectLst/>
              <a:latin typeface="Helvetica" pitchFamily="2" charset="0"/>
            </a:endParaRPr>
          </a:p>
          <a:p>
            <a:pPr>
              <a:buFont typeface="Wingdings" pitchFamily="2" charset="2"/>
              <a:buChar char="Ø"/>
            </a:pPr>
            <a:endParaRPr lang="en-AU" sz="1600">
              <a:solidFill>
                <a:srgbClr val="666666"/>
              </a:solidFill>
              <a:effectLst/>
              <a:latin typeface="Helvetica" pitchFamily="2" charset="0"/>
            </a:endParaRPr>
          </a:p>
          <a:p>
            <a:endParaRPr lang="en-AU" sz="1500">
              <a:solidFill>
                <a:schemeClr val="tx2"/>
              </a:solidFill>
            </a:endParaRPr>
          </a:p>
        </p:txBody>
      </p:sp>
    </p:spTree>
    <p:extLst>
      <p:ext uri="{BB962C8B-B14F-4D97-AF65-F5344CB8AC3E}">
        <p14:creationId xmlns:p14="http://schemas.microsoft.com/office/powerpoint/2010/main" val="87591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EC7F8EED-FAAE-DB9A-D4BB-64F9377DB04E}"/>
              </a:ext>
            </a:extLst>
          </p:cNvPr>
          <p:cNvSpPr txBox="1">
            <a:spLocks/>
          </p:cNvSpPr>
          <p:nvPr/>
        </p:nvSpPr>
        <p:spPr>
          <a:xfrm>
            <a:off x="0" y="1121590"/>
            <a:ext cx="9906000" cy="4950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i="1" kern="1200">
                <a:solidFill>
                  <a:schemeClr val="bg1"/>
                </a:solidFill>
                <a:latin typeface="+mj-lt"/>
                <a:ea typeface="+mj-ea"/>
                <a:cs typeface="+mj-cs"/>
              </a:defRPr>
            </a:lvl1pPr>
          </a:lstStyle>
          <a:p>
            <a:pPr algn="ctr">
              <a:lnSpc>
                <a:spcPct val="120000"/>
              </a:lnSpc>
            </a:pPr>
            <a:r>
              <a:rPr lang="en-AU"/>
              <a:t>We acknowledge the Kaurna people, </a:t>
            </a:r>
            <a:br>
              <a:rPr lang="en-AU"/>
            </a:br>
            <a:r>
              <a:rPr lang="en-AU"/>
              <a:t>the traditional custodians of this land, </a:t>
            </a:r>
            <a:br>
              <a:rPr lang="en-AU"/>
            </a:br>
            <a:r>
              <a:rPr lang="en-AU"/>
              <a:t>and pay our respects to the Elders </a:t>
            </a:r>
            <a:br>
              <a:rPr lang="en-AU"/>
            </a:br>
            <a:r>
              <a:rPr lang="en-AU"/>
              <a:t>past, present and emerging </a:t>
            </a:r>
            <a:br>
              <a:rPr lang="en-AU"/>
            </a:br>
            <a:r>
              <a:rPr lang="en-AU"/>
              <a:t>for they hold the memories,</a:t>
            </a:r>
            <a:br>
              <a:rPr lang="en-AU"/>
            </a:br>
            <a:r>
              <a:rPr lang="en-AU"/>
              <a:t>the traditions, the culture and hopes </a:t>
            </a:r>
            <a:br>
              <a:rPr lang="en-AU"/>
            </a:br>
            <a:r>
              <a:rPr lang="en-AU"/>
              <a:t>of Indigenous Australia. </a:t>
            </a:r>
          </a:p>
        </p:txBody>
      </p:sp>
    </p:spTree>
    <p:extLst>
      <p:ext uri="{BB962C8B-B14F-4D97-AF65-F5344CB8AC3E}">
        <p14:creationId xmlns:p14="http://schemas.microsoft.com/office/powerpoint/2010/main" val="3687230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Staff satisfaction</a:t>
            </a:r>
          </a:p>
        </p:txBody>
      </p:sp>
      <p:sp>
        <p:nvSpPr>
          <p:cNvPr id="3" name="Content Placeholder 2">
            <a:extLst>
              <a:ext uri="{FF2B5EF4-FFF2-40B4-BE49-F238E27FC236}">
                <a16:creationId xmlns:a16="http://schemas.microsoft.com/office/drawing/2014/main" id="{7266F7CA-A99E-940C-A5EF-15ACD0CE97F4}"/>
              </a:ext>
            </a:extLst>
          </p:cNvPr>
          <p:cNvSpPr>
            <a:spLocks noGrp="1"/>
          </p:cNvSpPr>
          <p:nvPr>
            <p:ph idx="1"/>
          </p:nvPr>
        </p:nvSpPr>
        <p:spPr>
          <a:xfrm>
            <a:off x="660399" y="2160590"/>
            <a:ext cx="6876690" cy="3880773"/>
          </a:xfrm>
        </p:spPr>
        <p:txBody>
          <a:bodyPr>
            <a:normAutofit lnSpcReduction="10000"/>
          </a:bodyPr>
          <a:lstStyle/>
          <a:p>
            <a:pPr marL="0" indent="0">
              <a:buNone/>
            </a:pPr>
            <a:r>
              <a:rPr lang="en-AU" sz="1600" i="1">
                <a:solidFill>
                  <a:srgbClr val="666666"/>
                </a:solidFill>
                <a:effectLst/>
                <a:latin typeface="Helvetica" pitchFamily="2" charset="0"/>
              </a:rPr>
              <a:t>Each year all stakeholders in the school are invited to participate in the Catholic Education SA Living Learning Leading Survey. The maximum score for each question is</a:t>
            </a:r>
            <a:r>
              <a:rPr lang="en-AU" sz="1600" b="1" i="1">
                <a:solidFill>
                  <a:srgbClr val="666666"/>
                </a:solidFill>
                <a:effectLst/>
                <a:latin typeface="Helvetica" pitchFamily="2" charset="0"/>
              </a:rPr>
              <a:t> 6</a:t>
            </a:r>
            <a:r>
              <a:rPr lang="en-AU" sz="1600" i="1">
                <a:solidFill>
                  <a:srgbClr val="666666"/>
                </a:solidFill>
                <a:effectLst/>
                <a:latin typeface="Helvetica" pitchFamily="2" charset="0"/>
              </a:rPr>
              <a:t>. The scores are average across all participant responses.</a:t>
            </a:r>
          </a:p>
          <a:p>
            <a:r>
              <a:rPr lang="en-AU" sz="1600" i="1">
                <a:solidFill>
                  <a:srgbClr val="666666"/>
                </a:solidFill>
                <a:effectLst/>
                <a:latin typeface="Helvetica" pitchFamily="2" charset="0"/>
              </a:rPr>
              <a:t>Catholic rituals, symbols and liturgies are an important part of</a:t>
            </a:r>
            <a:endParaRPr lang="en-AU" sz="1600">
              <a:solidFill>
                <a:srgbClr val="666666"/>
              </a:solidFill>
              <a:effectLst/>
              <a:latin typeface="Helvetica" pitchFamily="2" charset="0"/>
            </a:endParaRPr>
          </a:p>
          <a:p>
            <a:pPr marL="0" indent="0">
              <a:buNone/>
            </a:pPr>
            <a:r>
              <a:rPr lang="en-AU" sz="1600" i="1">
                <a:solidFill>
                  <a:srgbClr val="666666"/>
                </a:solidFill>
                <a:effectLst/>
                <a:latin typeface="Helvetica" pitchFamily="2" charset="0"/>
              </a:rPr>
              <a:t>		the school's identity </a:t>
            </a:r>
            <a:r>
              <a:rPr lang="en-AU" sz="1600" b="1" i="1">
                <a:solidFill>
                  <a:srgbClr val="666666"/>
                </a:solidFill>
                <a:effectLst/>
                <a:latin typeface="Helvetica" pitchFamily="2" charset="0"/>
              </a:rPr>
              <a:t>Score 4.81</a:t>
            </a:r>
          </a:p>
          <a:p>
            <a:r>
              <a:rPr lang="en-AU" sz="1600" i="1">
                <a:solidFill>
                  <a:srgbClr val="666666"/>
                </a:solidFill>
                <a:effectLst/>
                <a:latin typeface="Helvetica" pitchFamily="2" charset="0"/>
              </a:rPr>
              <a:t>There is a shared vision for learning </a:t>
            </a:r>
            <a:r>
              <a:rPr lang="en-AU" sz="1600" b="1" i="1">
                <a:solidFill>
                  <a:srgbClr val="666666"/>
                </a:solidFill>
                <a:effectLst/>
                <a:latin typeface="Helvetica" pitchFamily="2" charset="0"/>
              </a:rPr>
              <a:t>Score: 4.62</a:t>
            </a:r>
          </a:p>
          <a:p>
            <a:r>
              <a:rPr lang="en-AU" sz="1600" i="1">
                <a:solidFill>
                  <a:srgbClr val="666666"/>
                </a:solidFill>
                <a:effectLst/>
                <a:latin typeface="Helvetica" pitchFamily="2" charset="0"/>
              </a:rPr>
              <a:t>I effectively incorporate a variety of teaching styles in my</a:t>
            </a:r>
            <a:endParaRPr lang="en-AU" sz="1600">
              <a:solidFill>
                <a:srgbClr val="666666"/>
              </a:solidFill>
              <a:effectLst/>
              <a:latin typeface="Helvetica" pitchFamily="2" charset="0"/>
            </a:endParaRPr>
          </a:p>
          <a:p>
            <a:pPr marL="0" indent="0">
              <a:buNone/>
            </a:pPr>
            <a:r>
              <a:rPr lang="en-AU" sz="1600" i="1">
                <a:solidFill>
                  <a:srgbClr val="666666"/>
                </a:solidFill>
                <a:effectLst/>
                <a:latin typeface="Helvetica" pitchFamily="2" charset="0"/>
              </a:rPr>
              <a:t>		Classroom </a:t>
            </a:r>
            <a:r>
              <a:rPr lang="en-AU" sz="1600" b="1" i="1">
                <a:solidFill>
                  <a:srgbClr val="666666"/>
                </a:solidFill>
                <a:effectLst/>
                <a:latin typeface="Helvetica" pitchFamily="2" charset="0"/>
              </a:rPr>
              <a:t>Score: 5.24</a:t>
            </a:r>
            <a:endParaRPr lang="en-AU" sz="1600" b="1">
              <a:solidFill>
                <a:srgbClr val="666666"/>
              </a:solidFill>
              <a:effectLst/>
              <a:latin typeface="Helvetica" pitchFamily="2" charset="0"/>
            </a:endParaRPr>
          </a:p>
          <a:p>
            <a:r>
              <a:rPr lang="en-AU" sz="1600" i="1">
                <a:solidFill>
                  <a:srgbClr val="666666"/>
                </a:solidFill>
                <a:effectLst/>
                <a:latin typeface="Helvetica" pitchFamily="2" charset="0"/>
              </a:rPr>
              <a:t>The school has a strong partnership with families </a:t>
            </a:r>
            <a:r>
              <a:rPr lang="en-AU" sz="1600" b="1" i="1">
                <a:solidFill>
                  <a:srgbClr val="666666"/>
                </a:solidFill>
                <a:effectLst/>
                <a:latin typeface="Helvetica" pitchFamily="2" charset="0"/>
              </a:rPr>
              <a:t>Score: 4.62</a:t>
            </a:r>
          </a:p>
          <a:p>
            <a:r>
              <a:rPr lang="en-AU" sz="1600" i="1">
                <a:solidFill>
                  <a:srgbClr val="666666"/>
                </a:solidFill>
                <a:effectLst/>
                <a:latin typeface="Helvetica" pitchFamily="2" charset="0"/>
              </a:rPr>
              <a:t>The students I work with collaborate with me to change my</a:t>
            </a:r>
            <a:endParaRPr lang="en-AU" sz="1600">
              <a:solidFill>
                <a:srgbClr val="666666"/>
              </a:solidFill>
              <a:effectLst/>
              <a:latin typeface="Helvetica" pitchFamily="2" charset="0"/>
            </a:endParaRPr>
          </a:p>
          <a:p>
            <a:r>
              <a:rPr lang="en-AU" sz="1600" i="1">
                <a:solidFill>
                  <a:srgbClr val="666666"/>
                </a:solidFill>
                <a:effectLst/>
                <a:latin typeface="Helvetica" pitchFamily="2" charset="0"/>
              </a:rPr>
              <a:t>practices to support their needs </a:t>
            </a:r>
            <a:r>
              <a:rPr lang="en-AU" sz="1600" b="1" i="1">
                <a:solidFill>
                  <a:srgbClr val="666666"/>
                </a:solidFill>
                <a:effectLst/>
                <a:latin typeface="Helvetica" pitchFamily="2" charset="0"/>
              </a:rPr>
              <a:t>Score: 4.71</a:t>
            </a:r>
            <a:endParaRPr lang="en-AU" sz="1600" b="1">
              <a:solidFill>
                <a:srgbClr val="666666"/>
              </a:solidFill>
              <a:effectLst/>
              <a:latin typeface="Helvetica" pitchFamily="2" charset="0"/>
            </a:endParaRPr>
          </a:p>
          <a:p>
            <a:endParaRPr lang="en-AU" sz="1600" b="1">
              <a:solidFill>
                <a:srgbClr val="666666"/>
              </a:solidFill>
              <a:effectLst/>
              <a:latin typeface="Helvetica" pitchFamily="2" charset="0"/>
            </a:endParaRPr>
          </a:p>
          <a:p>
            <a:endParaRPr lang="en-AU" sz="1600" b="1">
              <a:solidFill>
                <a:srgbClr val="666666"/>
              </a:solidFill>
              <a:effectLst/>
              <a:latin typeface="Helvetica" pitchFamily="2" charset="0"/>
            </a:endParaRPr>
          </a:p>
          <a:p>
            <a:endParaRPr lang="en-AU" sz="1600" b="1">
              <a:solidFill>
                <a:srgbClr val="666666"/>
              </a:solidFill>
              <a:effectLst/>
              <a:latin typeface="Helvetica" pitchFamily="2" charset="0"/>
            </a:endParaRPr>
          </a:p>
          <a:p>
            <a:pPr>
              <a:buFont typeface="Wingdings" pitchFamily="2" charset="2"/>
              <a:buChar char="Ø"/>
            </a:pPr>
            <a:endParaRPr lang="en-AU" sz="1600">
              <a:solidFill>
                <a:srgbClr val="666666"/>
              </a:solidFill>
              <a:effectLst/>
              <a:latin typeface="Helvetica" pitchFamily="2" charset="0"/>
            </a:endParaRPr>
          </a:p>
          <a:p>
            <a:pPr>
              <a:buFont typeface="Wingdings" pitchFamily="2" charset="2"/>
              <a:buChar char="Ø"/>
            </a:pPr>
            <a:endParaRPr lang="en-AU" sz="1600">
              <a:solidFill>
                <a:srgbClr val="666666"/>
              </a:solidFill>
              <a:effectLst/>
              <a:latin typeface="Helvetica" pitchFamily="2" charset="0"/>
            </a:endParaRPr>
          </a:p>
          <a:p>
            <a:pPr>
              <a:buFont typeface="Wingdings" pitchFamily="2" charset="2"/>
              <a:buChar char="Ø"/>
            </a:pPr>
            <a:endParaRPr lang="en-AU" sz="1600">
              <a:solidFill>
                <a:srgbClr val="666666"/>
              </a:solidFill>
              <a:effectLst/>
              <a:latin typeface="Helvetica" pitchFamily="2" charset="0"/>
            </a:endParaRPr>
          </a:p>
          <a:p>
            <a:endParaRPr lang="en-AU" sz="1500">
              <a:solidFill>
                <a:schemeClr val="tx2"/>
              </a:solidFill>
            </a:endParaRPr>
          </a:p>
        </p:txBody>
      </p:sp>
    </p:spTree>
    <p:extLst>
      <p:ext uri="{BB962C8B-B14F-4D97-AF65-F5344CB8AC3E}">
        <p14:creationId xmlns:p14="http://schemas.microsoft.com/office/powerpoint/2010/main" val="894580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8467"/>
            <a:ext cx="9906001" cy="6866467"/>
            <a:chOff x="0" y="-8467"/>
            <a:chExt cx="12192000" cy="6866467"/>
          </a:xfrm>
        </p:grpSpPr>
        <p:cxnSp>
          <p:nvCxnSpPr>
            <p:cNvPr id="17" name="Straight Connector 16">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0"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1" name="Isosceles Triangle 20">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2"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3"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4"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5" name="Isosceles Triangle 24">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6" name="Isosceles Triangle 25">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grpSp>
      <p:pic>
        <p:nvPicPr>
          <p:cNvPr id="11" name="Picture Placeholder 10" descr="A group of kids playing football on a field&#10;&#10;Description automatically generated">
            <a:extLst>
              <a:ext uri="{FF2B5EF4-FFF2-40B4-BE49-F238E27FC236}">
                <a16:creationId xmlns:a16="http://schemas.microsoft.com/office/drawing/2014/main" id="{3D0AF4EF-5D46-EFEC-75EE-CE618EDC8392}"/>
              </a:ext>
            </a:extLst>
          </p:cNvPr>
          <p:cNvPicPr>
            <a:picLocks noGrp="1" noChangeAspect="1"/>
          </p:cNvPicPr>
          <p:nvPr>
            <p:ph type="pic" idx="1"/>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3818" r="38980" b="9091"/>
          <a:stretch/>
        </p:blipFill>
        <p:spPr>
          <a:xfrm rot="5400000">
            <a:off x="1524000" y="-1524000"/>
            <a:ext cx="6858000" cy="9906000"/>
          </a:xfrm>
          <a:prstGeom prst="rect">
            <a:avLst/>
          </a:prstGeom>
        </p:spPr>
      </p:pic>
      <p:sp>
        <p:nvSpPr>
          <p:cNvPr id="28" name="Isosceles Triangle 27">
            <a:extLst>
              <a:ext uri="{FF2B5EF4-FFF2-40B4-BE49-F238E27FC236}">
                <a16:creationId xmlns:a16="http://schemas.microsoft.com/office/drawing/2014/main" id="{F5F0CD5C-72F3-4090-8A69-8E15CB432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84609"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0" name="Parallelogram 29">
            <a:extLst>
              <a:ext uri="{FF2B5EF4-FFF2-40B4-BE49-F238E27FC236}">
                <a16:creationId xmlns:a16="http://schemas.microsoft.com/office/drawing/2014/main" id="{217496A2-9394-4FB7-BA0E-717D2D2E7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712" y="0"/>
            <a:ext cx="5943600" cy="6858000"/>
          </a:xfrm>
          <a:prstGeom prst="parallelogram">
            <a:avLst>
              <a:gd name="adj" fmla="val 15925"/>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D02CF681-4765-4E88-802F-B2474DCD51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3947" y="0"/>
            <a:ext cx="990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3D57B2BA-243C-45C7-A5D8-46CA719437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033029" y="3681413"/>
            <a:ext cx="3870391"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6" name="Rectangle 23">
            <a:extLst>
              <a:ext uri="{FF2B5EF4-FFF2-40B4-BE49-F238E27FC236}">
                <a16:creationId xmlns:a16="http://schemas.microsoft.com/office/drawing/2014/main" id="{67374FB5-CBB7-46FF-95B5-2251BC685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9949" y="-8467"/>
            <a:ext cx="244347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8" name="Rectangle 25">
            <a:extLst>
              <a:ext uri="{FF2B5EF4-FFF2-40B4-BE49-F238E27FC236}">
                <a16:creationId xmlns:a16="http://schemas.microsoft.com/office/drawing/2014/main" id="{34BCEAB7-D9E0-40A4-9254-8593BD346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2796" y="-8467"/>
            <a:ext cx="210320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0" name="Isosceles Triangle 39">
            <a:extLst>
              <a:ext uri="{FF2B5EF4-FFF2-40B4-BE49-F238E27FC236}">
                <a16:creationId xmlns:a16="http://schemas.microsoft.com/office/drawing/2014/main" id="{D567A354-BB63-405C-8E5F-2F510E670F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7520" y="3048000"/>
            <a:ext cx="264848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 name="Title 1"/>
          <p:cNvSpPr>
            <a:spLocks noGrp="1"/>
          </p:cNvSpPr>
          <p:nvPr>
            <p:ph type="title"/>
          </p:nvPr>
        </p:nvSpPr>
        <p:spPr>
          <a:xfrm>
            <a:off x="3893053" y="1678665"/>
            <a:ext cx="3642074" cy="2369131"/>
          </a:xfrm>
        </p:spPr>
        <p:txBody>
          <a:bodyPr vert="horz" lIns="91440" tIns="45720" rIns="91440" bIns="45720" rtlCol="0" anchor="b">
            <a:normAutofit/>
          </a:bodyPr>
          <a:lstStyle/>
          <a:p>
            <a:pPr algn="r"/>
            <a:r>
              <a:rPr lang="en-US" sz="5400"/>
              <a:t>Finance</a:t>
            </a:r>
          </a:p>
        </p:txBody>
      </p:sp>
      <p:sp>
        <p:nvSpPr>
          <p:cNvPr id="42" name="Rectangle 27">
            <a:extLst>
              <a:ext uri="{FF2B5EF4-FFF2-40B4-BE49-F238E27FC236}">
                <a16:creationId xmlns:a16="http://schemas.microsoft.com/office/drawing/2014/main" id="{9185A8D7-2F20-4F7A-97BE-21DB1654C7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4281" y="-8467"/>
            <a:ext cx="2319140"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4" name="Rectangle 28">
            <a:extLst>
              <a:ext uri="{FF2B5EF4-FFF2-40B4-BE49-F238E27FC236}">
                <a16:creationId xmlns:a16="http://schemas.microsoft.com/office/drawing/2014/main" id="{CB65BD56-22B3-4E13-BFCA-B8E8BEB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5218" y="-8467"/>
            <a:ext cx="104820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6" name="Rectangle 29">
            <a:extLst>
              <a:ext uri="{FF2B5EF4-FFF2-40B4-BE49-F238E27FC236}">
                <a16:creationId xmlns:a16="http://schemas.microsoft.com/office/drawing/2014/main" id="{6790ED68-BCA0-4247-A72F-1CB85DF068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7936" y="-8467"/>
            <a:ext cx="1015483"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8" name="Isosceles Triangle 47">
            <a:extLst>
              <a:ext uri="{FF2B5EF4-FFF2-40B4-BE49-F238E27FC236}">
                <a16:creationId xmlns:a16="http://schemas.microsoft.com/office/drawing/2014/main" id="{DD0F2B3F-DC55-4FA7-B667-1ACD07920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978" y="3589867"/>
            <a:ext cx="1476442"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2776218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3868" y="177445"/>
            <a:ext cx="5601281" cy="518780"/>
          </a:xfrm>
        </p:spPr>
        <p:txBody>
          <a:bodyPr/>
          <a:lstStyle/>
          <a:p>
            <a:r>
              <a:rPr lang="en-AU" sz="2000" dirty="0">
                <a:solidFill>
                  <a:schemeClr val="tx2"/>
                </a:solidFill>
              </a:rPr>
              <a:t>      Where</a:t>
            </a:r>
            <a:r>
              <a:rPr lang="en-AU" dirty="0">
                <a:solidFill>
                  <a:schemeClr val="tx2"/>
                </a:solidFill>
              </a:rPr>
              <a:t> our income comes from</a:t>
            </a:r>
            <a:endParaRPr lang="en-US">
              <a:solidFill>
                <a:schemeClr val="tx2"/>
              </a:solidFill>
            </a:endParaRPr>
          </a:p>
        </p:txBody>
      </p:sp>
      <p:sp>
        <p:nvSpPr>
          <p:cNvPr id="10" name="Content Placeholder 9">
            <a:extLst>
              <a:ext uri="{FF2B5EF4-FFF2-40B4-BE49-F238E27FC236}">
                <a16:creationId xmlns:a16="http://schemas.microsoft.com/office/drawing/2014/main" id="{F3A35BDB-DABE-03CC-DC94-FDA40CE0E806}"/>
              </a:ext>
            </a:extLst>
          </p:cNvPr>
          <p:cNvSpPr>
            <a:spLocks noGrp="1"/>
          </p:cNvSpPr>
          <p:nvPr>
            <p:ph type="body" sz="half" idx="2"/>
          </p:nvPr>
        </p:nvSpPr>
        <p:spPr>
          <a:xfrm>
            <a:off x="420660" y="849690"/>
            <a:ext cx="6876690" cy="674024"/>
          </a:xfrm>
        </p:spPr>
        <p:txBody>
          <a:bodyPr vert="horz" lIns="91440" tIns="45720" rIns="91440" bIns="45720" rtlCol="0" anchor="t">
            <a:normAutofit/>
          </a:bodyPr>
          <a:lstStyle/>
          <a:p>
            <a:pPr algn="ctr"/>
            <a:r>
              <a:rPr lang="en-US" sz="1800" dirty="0"/>
              <a:t>2023 Audited Income </a:t>
            </a:r>
          </a:p>
          <a:p>
            <a:pPr algn="ctr"/>
            <a:endParaRPr lang="en-US"/>
          </a:p>
        </p:txBody>
      </p:sp>
      <p:pic>
        <p:nvPicPr>
          <p:cNvPr id="11" name="Picture 10" descr="A pie chart with different colored sections&#10;&#10;Description automatically generated">
            <a:extLst>
              <a:ext uri="{FF2B5EF4-FFF2-40B4-BE49-F238E27FC236}">
                <a16:creationId xmlns:a16="http://schemas.microsoft.com/office/drawing/2014/main" id="{DCF4D423-F10F-4F63-278F-E97610C6F454}"/>
              </a:ext>
            </a:extLst>
          </p:cNvPr>
          <p:cNvPicPr>
            <a:picLocks noChangeAspect="1"/>
          </p:cNvPicPr>
          <p:nvPr/>
        </p:nvPicPr>
        <p:blipFill>
          <a:blip r:embed="rId2"/>
          <a:stretch>
            <a:fillRect/>
          </a:stretch>
        </p:blipFill>
        <p:spPr>
          <a:xfrm>
            <a:off x="1069161" y="3043074"/>
            <a:ext cx="5571267" cy="3124049"/>
          </a:xfrm>
          <a:prstGeom prst="rect">
            <a:avLst/>
          </a:prstGeom>
        </p:spPr>
      </p:pic>
      <p:sp>
        <p:nvSpPr>
          <p:cNvPr id="3" name="TextBox 2">
            <a:extLst>
              <a:ext uri="{FF2B5EF4-FFF2-40B4-BE49-F238E27FC236}">
                <a16:creationId xmlns:a16="http://schemas.microsoft.com/office/drawing/2014/main" id="{CA7BFBC1-D834-4886-2250-FDAA5C34969D}"/>
              </a:ext>
            </a:extLst>
          </p:cNvPr>
          <p:cNvSpPr txBox="1"/>
          <p:nvPr/>
        </p:nvSpPr>
        <p:spPr>
          <a:xfrm>
            <a:off x="983844" y="1299620"/>
            <a:ext cx="5878978"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mn-lt"/>
                <a:cs typeface="+mn-lt"/>
              </a:rPr>
              <a:t>The school receives its income from three main sources:-,</a:t>
            </a:r>
            <a:endParaRPr lang="en-US" sz="1200" dirty="0"/>
          </a:p>
          <a:p>
            <a:endParaRPr lang="en-US" sz="1200" dirty="0"/>
          </a:p>
          <a:p>
            <a:r>
              <a:rPr lang="en-US" sz="1200" b="1" dirty="0">
                <a:ea typeface="+mn-lt"/>
                <a:cs typeface="+mn-lt"/>
              </a:rPr>
              <a:t>1.Australian</a:t>
            </a:r>
            <a:r>
              <a:rPr lang="en-US" sz="1200" dirty="0">
                <a:ea typeface="+mn-lt"/>
                <a:cs typeface="+mn-lt"/>
              </a:rPr>
              <a:t> </a:t>
            </a:r>
            <a:r>
              <a:rPr lang="en-US" sz="1200" b="1" dirty="0">
                <a:ea typeface="+mn-lt"/>
                <a:cs typeface="+mn-lt"/>
              </a:rPr>
              <a:t>Government</a:t>
            </a:r>
            <a:r>
              <a:rPr lang="en-US" sz="1200" dirty="0">
                <a:ea typeface="+mn-lt"/>
                <a:cs typeface="+mn-lt"/>
              </a:rPr>
              <a:t> </a:t>
            </a:r>
            <a:r>
              <a:rPr lang="en-US" sz="1200" b="1" dirty="0">
                <a:ea typeface="+mn-lt"/>
                <a:cs typeface="+mn-lt"/>
              </a:rPr>
              <a:t>Funding:</a:t>
            </a:r>
            <a:r>
              <a:rPr lang="en-US" sz="1200" dirty="0">
                <a:ea typeface="+mn-lt"/>
                <a:cs typeface="+mn-lt"/>
              </a:rPr>
              <a:t> </a:t>
            </a:r>
            <a:r>
              <a:rPr lang="en-US" sz="1200" b="1" dirty="0">
                <a:ea typeface="+mn-lt"/>
                <a:cs typeface="+mn-lt"/>
              </a:rPr>
              <a:t>2.</a:t>
            </a:r>
            <a:r>
              <a:rPr lang="en-US" sz="1200" dirty="0">
                <a:ea typeface="+mn-lt"/>
                <a:cs typeface="+mn-lt"/>
              </a:rPr>
              <a:t> </a:t>
            </a:r>
            <a:r>
              <a:rPr lang="en-US" sz="1200" b="1" dirty="0">
                <a:ea typeface="+mn-lt"/>
                <a:cs typeface="+mn-lt"/>
              </a:rPr>
              <a:t>State</a:t>
            </a:r>
            <a:r>
              <a:rPr lang="en-US" sz="1200" dirty="0">
                <a:ea typeface="+mn-lt"/>
                <a:cs typeface="+mn-lt"/>
              </a:rPr>
              <a:t> </a:t>
            </a:r>
            <a:r>
              <a:rPr lang="en-US" sz="1200" b="1" dirty="0">
                <a:ea typeface="+mn-lt"/>
                <a:cs typeface="+mn-lt"/>
              </a:rPr>
              <a:t>Government</a:t>
            </a:r>
            <a:r>
              <a:rPr lang="en-US" sz="1200" dirty="0">
                <a:ea typeface="+mn-lt"/>
                <a:cs typeface="+mn-lt"/>
              </a:rPr>
              <a:t> </a:t>
            </a:r>
            <a:r>
              <a:rPr lang="en-US" sz="1200" b="1" dirty="0">
                <a:ea typeface="+mn-lt"/>
                <a:cs typeface="+mn-lt"/>
              </a:rPr>
              <a:t>Funding:  </a:t>
            </a:r>
          </a:p>
          <a:p>
            <a:r>
              <a:rPr lang="en-US" sz="1200" b="1" dirty="0">
                <a:ea typeface="+mn-lt"/>
                <a:cs typeface="+mn-lt"/>
              </a:rPr>
              <a:t>3. Private</a:t>
            </a:r>
            <a:r>
              <a:rPr lang="en-US" sz="1200" dirty="0">
                <a:ea typeface="+mn-lt"/>
                <a:cs typeface="+mn-lt"/>
              </a:rPr>
              <a:t> </a:t>
            </a:r>
            <a:r>
              <a:rPr lang="en-US" sz="1200" b="1" dirty="0">
                <a:ea typeface="+mn-lt"/>
                <a:cs typeface="+mn-lt"/>
              </a:rPr>
              <a:t>income</a:t>
            </a:r>
            <a:r>
              <a:rPr lang="en-US" sz="1200" dirty="0">
                <a:ea typeface="+mn-lt"/>
                <a:cs typeface="+mn-lt"/>
              </a:rPr>
              <a:t> </a:t>
            </a:r>
            <a:r>
              <a:rPr lang="en-US" sz="1200" b="1" dirty="0">
                <a:ea typeface="+mn-lt"/>
                <a:cs typeface="+mn-lt"/>
              </a:rPr>
              <a:t>from</a:t>
            </a:r>
            <a:r>
              <a:rPr lang="en-US" sz="1200" dirty="0">
                <a:ea typeface="+mn-lt"/>
                <a:cs typeface="+mn-lt"/>
              </a:rPr>
              <a:t> </a:t>
            </a:r>
            <a:r>
              <a:rPr lang="en-US" sz="1200" b="1" dirty="0">
                <a:ea typeface="+mn-lt"/>
                <a:cs typeface="+mn-lt"/>
              </a:rPr>
              <a:t>school</a:t>
            </a:r>
            <a:r>
              <a:rPr lang="en-US" sz="1200" dirty="0">
                <a:ea typeface="+mn-lt"/>
                <a:cs typeface="+mn-lt"/>
              </a:rPr>
              <a:t> &amp; </a:t>
            </a:r>
            <a:r>
              <a:rPr lang="en-US" sz="1200" b="1" dirty="0">
                <a:ea typeface="+mn-lt"/>
                <a:cs typeface="+mn-lt"/>
              </a:rPr>
              <a:t>fees</a:t>
            </a:r>
            <a:r>
              <a:rPr lang="en-US" sz="1200" dirty="0">
                <a:ea typeface="+mn-lt"/>
                <a:cs typeface="+mn-lt"/>
              </a:rPr>
              <a:t> </a:t>
            </a:r>
            <a:r>
              <a:rPr lang="en-US" sz="1200" b="1" dirty="0">
                <a:ea typeface="+mn-lt"/>
                <a:cs typeface="+mn-lt"/>
              </a:rPr>
              <a:t>and</a:t>
            </a:r>
            <a:r>
              <a:rPr lang="en-US" sz="1200" dirty="0">
                <a:ea typeface="+mn-lt"/>
                <a:cs typeface="+mn-lt"/>
              </a:rPr>
              <a:t> </a:t>
            </a:r>
            <a:r>
              <a:rPr lang="en-US" sz="1200" b="1" dirty="0">
                <a:ea typeface="+mn-lt"/>
                <a:cs typeface="+mn-lt"/>
              </a:rPr>
              <a:t>levies:</a:t>
            </a:r>
            <a:endParaRPr lang="en-US" sz="1200"/>
          </a:p>
          <a:p>
            <a:endParaRPr lang="en-US" sz="1200" dirty="0"/>
          </a:p>
          <a:p>
            <a:r>
              <a:rPr lang="en-US" sz="1200" dirty="0">
                <a:ea typeface="+mn-lt"/>
                <a:cs typeface="+mn-lt"/>
              </a:rPr>
              <a:t>The graph below shows that approximately 65.28% of our funding come from Australian Government, 16.37% from State Government, 11.9% Fees and 6.45% other income. </a:t>
            </a:r>
            <a:endParaRPr lang="en-US" sz="1200" dirty="0"/>
          </a:p>
          <a:p>
            <a:pPr algn="l"/>
            <a:endParaRPr lang="en-US" dirty="0"/>
          </a:p>
        </p:txBody>
      </p:sp>
    </p:spTree>
    <p:extLst>
      <p:ext uri="{BB962C8B-B14F-4D97-AF65-F5344CB8AC3E}">
        <p14:creationId xmlns:p14="http://schemas.microsoft.com/office/powerpoint/2010/main" val="409426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E022BA7-9EBF-4744-A316-A817BB44103F}"/>
              </a:ext>
            </a:extLst>
          </p:cNvPr>
          <p:cNvSpPr>
            <a:spLocks noGrp="1"/>
          </p:cNvSpPr>
          <p:nvPr>
            <p:ph type="title"/>
          </p:nvPr>
        </p:nvSpPr>
        <p:spPr>
          <a:xfrm>
            <a:off x="419782" y="3024825"/>
            <a:ext cx="3407636" cy="2952540"/>
          </a:xfrm>
        </p:spPr>
        <p:txBody>
          <a:bodyPr>
            <a:noAutofit/>
          </a:bodyPr>
          <a:lstStyle/>
          <a:p>
            <a:r>
              <a:rPr lang="en-AU">
                <a:solidFill>
                  <a:srgbClr val="009A44"/>
                </a:solidFill>
              </a:rPr>
              <a:t>Contact</a:t>
            </a:r>
            <a:br>
              <a:rPr lang="en-AU">
                <a:solidFill>
                  <a:srgbClr val="009A44"/>
                </a:solidFill>
              </a:rPr>
            </a:br>
            <a:br>
              <a:rPr lang="en-AU" sz="1200" i="0">
                <a:solidFill>
                  <a:srgbClr val="009A44"/>
                </a:solidFill>
                <a:latin typeface="+mn-lt"/>
              </a:rPr>
            </a:br>
            <a:r>
              <a:rPr lang="en-AU" sz="1200" i="0">
                <a:solidFill>
                  <a:srgbClr val="009A44"/>
                </a:solidFill>
                <a:latin typeface="+mn-lt"/>
              </a:rPr>
              <a:t>St Francis of Assis School</a:t>
            </a:r>
            <a:br>
              <a:rPr lang="en-AU" sz="1200" i="0">
                <a:solidFill>
                  <a:srgbClr val="009A44"/>
                </a:solidFill>
                <a:latin typeface="+mn-lt"/>
              </a:rPr>
            </a:br>
            <a:r>
              <a:rPr lang="en-AU" sz="1200" i="0">
                <a:solidFill>
                  <a:srgbClr val="009A44"/>
                </a:solidFill>
                <a:latin typeface="+mn-lt"/>
              </a:rPr>
              <a:t>57 Newton Road</a:t>
            </a:r>
            <a:br>
              <a:rPr lang="en-AU" sz="1200" i="0">
                <a:solidFill>
                  <a:srgbClr val="009A44"/>
                </a:solidFill>
                <a:latin typeface="+mn-lt"/>
              </a:rPr>
            </a:br>
            <a:r>
              <a:rPr lang="en-AU" sz="1200" i="0">
                <a:solidFill>
                  <a:srgbClr val="009A44"/>
                </a:solidFill>
                <a:latin typeface="+mn-lt"/>
              </a:rPr>
              <a:t>Newton SA</a:t>
            </a:r>
            <a:br>
              <a:rPr lang="en-AU" sz="1200" i="0">
                <a:solidFill>
                  <a:srgbClr val="009A44"/>
                </a:solidFill>
                <a:latin typeface="+mn-lt"/>
              </a:rPr>
            </a:br>
            <a:r>
              <a:rPr lang="en-AU" sz="1200" i="0">
                <a:solidFill>
                  <a:srgbClr val="009A44"/>
                </a:solidFill>
                <a:latin typeface="+mn-lt"/>
              </a:rPr>
              <a:t>T 8178 9900</a:t>
            </a:r>
            <a:br>
              <a:rPr lang="en-AU" sz="1200" i="0">
                <a:solidFill>
                  <a:srgbClr val="009A44"/>
                </a:solidFill>
                <a:latin typeface="+mn-lt"/>
              </a:rPr>
            </a:br>
            <a:r>
              <a:rPr lang="en-AU" sz="1200" i="0">
                <a:solidFill>
                  <a:srgbClr val="009A44"/>
                </a:solidFill>
                <a:latin typeface="+mn-lt"/>
              </a:rPr>
              <a:t>E </a:t>
            </a:r>
            <a:r>
              <a:rPr lang="en-AU" sz="1200" i="0">
                <a:solidFill>
                  <a:srgbClr val="009A44"/>
                </a:solidFill>
                <a:latin typeface="+mn-lt"/>
                <a:hlinkClick r:id="rId2">
                  <a:extLst>
                    <a:ext uri="{A12FA001-AC4F-418D-AE19-62706E023703}">
                      <ahyp:hlinkClr xmlns:ahyp="http://schemas.microsoft.com/office/drawing/2018/hyperlinkcolor" val="tx"/>
                    </a:ext>
                  </a:extLst>
                </a:hlinkClick>
              </a:rPr>
              <a:t>info@sfoa.catholic.edu.au</a:t>
            </a:r>
            <a:br>
              <a:rPr lang="en-AU" sz="1200" i="0">
                <a:solidFill>
                  <a:srgbClr val="009A44"/>
                </a:solidFill>
                <a:latin typeface="+mn-lt"/>
              </a:rPr>
            </a:br>
            <a:br>
              <a:rPr lang="en-AU" sz="1200" i="0">
                <a:solidFill>
                  <a:srgbClr val="009A44"/>
                </a:solidFill>
                <a:latin typeface="+mn-lt"/>
              </a:rPr>
            </a:br>
            <a:r>
              <a:rPr lang="en-AU" sz="1200" i="0">
                <a:solidFill>
                  <a:srgbClr val="009A44"/>
                </a:solidFill>
                <a:latin typeface="+mn-lt"/>
              </a:rPr>
              <a:t>Facebook: </a:t>
            </a:r>
            <a:r>
              <a:rPr lang="en-AU" sz="1200" i="0">
                <a:solidFill>
                  <a:srgbClr val="009A44"/>
                </a:solidFill>
                <a:latin typeface="+mn-lt"/>
                <a:hlinkClick r:id="rId3"/>
              </a:rPr>
              <a:t>www.facebook.com/SFOANewton</a:t>
            </a:r>
            <a:r>
              <a:rPr lang="en-AU" sz="1200" i="0">
                <a:solidFill>
                  <a:srgbClr val="009A44"/>
                </a:solidFill>
                <a:latin typeface="+mn-lt"/>
              </a:rPr>
              <a:t> </a:t>
            </a:r>
            <a:br>
              <a:rPr lang="en-AU" sz="1200" i="0">
                <a:solidFill>
                  <a:srgbClr val="009A44"/>
                </a:solidFill>
                <a:latin typeface="+mn-lt"/>
              </a:rPr>
            </a:br>
            <a:br>
              <a:rPr lang="en-AU" sz="1200" i="0">
                <a:solidFill>
                  <a:srgbClr val="009A44"/>
                </a:solidFill>
                <a:latin typeface="+mn-lt"/>
              </a:rPr>
            </a:br>
            <a:r>
              <a:rPr lang="en-AU" sz="1200" i="0">
                <a:solidFill>
                  <a:srgbClr val="009A44"/>
                </a:solidFill>
                <a:latin typeface="+mn-lt"/>
                <a:hlinkClick r:id="rId4"/>
              </a:rPr>
              <a:t>www.sfoa.catholic.edu.au</a:t>
            </a:r>
            <a:r>
              <a:rPr lang="en-AU" sz="1200" i="0">
                <a:solidFill>
                  <a:srgbClr val="009A44"/>
                </a:solidFill>
                <a:latin typeface="+mn-lt"/>
              </a:rPr>
              <a:t> </a:t>
            </a:r>
          </a:p>
        </p:txBody>
      </p:sp>
      <p:pic>
        <p:nvPicPr>
          <p:cNvPr id="6" name="Picture 5" descr="A group of boys playing with toys&#10;&#10;Description automatically generated">
            <a:extLst>
              <a:ext uri="{FF2B5EF4-FFF2-40B4-BE49-F238E27FC236}">
                <a16:creationId xmlns:a16="http://schemas.microsoft.com/office/drawing/2014/main" id="{3C3548CC-E012-82EA-3106-F7876B93E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7839" y="3011879"/>
            <a:ext cx="5128161" cy="3846121"/>
          </a:xfrm>
          <a:prstGeom prst="rect">
            <a:avLst/>
          </a:prstGeom>
        </p:spPr>
      </p:pic>
    </p:spTree>
    <p:extLst>
      <p:ext uri="{BB962C8B-B14F-4D97-AF65-F5344CB8AC3E}">
        <p14:creationId xmlns:p14="http://schemas.microsoft.com/office/powerpoint/2010/main" val="3532792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8467"/>
            <a:ext cx="9906001" cy="6866467"/>
            <a:chOff x="0" y="-8467"/>
            <a:chExt cx="12192000" cy="6866467"/>
          </a:xfrm>
        </p:grpSpPr>
        <p:cxnSp>
          <p:nvCxnSpPr>
            <p:cNvPr id="14" name="Straight Connector 13">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5"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6" name="Isosceles Triangle 17">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7"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9"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50" name="Isosceles Triangle 21">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51" name="Isosceles Triangle 22">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grpSp>
      <p:grpSp>
        <p:nvGrpSpPr>
          <p:cNvPr id="13" name="Group 1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8467"/>
            <a:ext cx="9906001" cy="6866467"/>
            <a:chOff x="0" y="-8467"/>
            <a:chExt cx="12192000" cy="6866467"/>
          </a:xfrm>
        </p:grpSpPr>
        <p:cxnSp>
          <p:nvCxnSpPr>
            <p:cNvPr id="62" name="Straight Connector 6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7"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8" name="Isosceles Triangle 17">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9"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0"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1"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2" name="Isosceles Triangle 21">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3" name="Isosceles Triangle 22">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grpSp>
      <p:pic>
        <p:nvPicPr>
          <p:cNvPr id="8" name="Picture Placeholder 7" descr="A group of children sitting on a log&#10;&#10;Description automatically generated">
            <a:extLst>
              <a:ext uri="{FF2B5EF4-FFF2-40B4-BE49-F238E27FC236}">
                <a16:creationId xmlns:a16="http://schemas.microsoft.com/office/drawing/2014/main" id="{3DE70957-1487-43F6-BF23-7D2C3A1E3F9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4756" t="3304" r="17176"/>
          <a:stretch/>
        </p:blipFill>
        <p:spPr>
          <a:xfrm>
            <a:off x="3469256" y="-1"/>
            <a:ext cx="6436744"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543454" y="1678666"/>
            <a:ext cx="3321654" cy="2369093"/>
          </a:xfrm>
        </p:spPr>
        <p:txBody>
          <a:bodyPr vert="horz" lIns="91440" tIns="45720" rIns="91440" bIns="45720" rtlCol="0" anchor="b">
            <a:normAutofit/>
          </a:bodyPr>
          <a:lstStyle/>
          <a:p>
            <a:pPr algn="r"/>
            <a:r>
              <a:rPr lang="en-US" sz="4300"/>
              <a:t>About our school</a:t>
            </a:r>
          </a:p>
        </p:txBody>
      </p:sp>
      <p:cxnSp>
        <p:nvCxnSpPr>
          <p:cNvPr id="52" name="Straight Connector 5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3947" y="0"/>
            <a:ext cx="990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033029" y="3681413"/>
            <a:ext cx="3870391"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4"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9949" y="-8467"/>
            <a:ext cx="244347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55"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2796" y="-8467"/>
            <a:ext cx="210320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56"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7520" y="3048000"/>
            <a:ext cx="264848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57"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4281" y="-8467"/>
            <a:ext cx="2319140"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58"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5218" y="-8467"/>
            <a:ext cx="104820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59"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7936" y="-8467"/>
            <a:ext cx="1015483"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60"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978" y="3589867"/>
            <a:ext cx="1476442"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 name="Text Placeholder 3"/>
          <p:cNvSpPr>
            <a:spLocks noGrp="1"/>
          </p:cNvSpPr>
          <p:nvPr>
            <p:ph type="body" sz="half" idx="2"/>
          </p:nvPr>
        </p:nvSpPr>
        <p:spPr>
          <a:xfrm>
            <a:off x="737592" y="1991950"/>
            <a:ext cx="3129037" cy="3880773"/>
          </a:xfrm>
        </p:spPr>
        <p:txBody>
          <a:bodyPr vert="horz" lIns="91440" tIns="45720" rIns="91440" bIns="45720" rtlCol="0">
            <a:normAutofit/>
          </a:bodyPr>
          <a:lstStyle/>
          <a:p>
            <a:pPr>
              <a:buFont typeface="Wingdings 3" charset="2"/>
              <a:buChar char=""/>
            </a:pPr>
            <a:endParaRPr lang="en-US"/>
          </a:p>
        </p:txBody>
      </p:sp>
      <p:cxnSp>
        <p:nvCxnSpPr>
          <p:cNvPr id="25" name="Straight Connector 2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3947" y="0"/>
            <a:ext cx="990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033029" y="3681413"/>
            <a:ext cx="3870391"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9949" y="-8467"/>
            <a:ext cx="244347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2796" y="-8467"/>
            <a:ext cx="210320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7520" y="3048000"/>
            <a:ext cx="264848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4281" y="-8467"/>
            <a:ext cx="2319140"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7"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5218" y="-8467"/>
            <a:ext cx="104820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7936" y="-8467"/>
            <a:ext cx="1015483"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1"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978" y="3589867"/>
            <a:ext cx="1476442"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1764090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2FABA9-1970-4C90-B509-2F48F547CECC}"/>
              </a:ext>
            </a:extLst>
          </p:cNvPr>
          <p:cNvSpPr>
            <a:spLocks noGrp="1"/>
          </p:cNvSpPr>
          <p:nvPr>
            <p:ph idx="1"/>
          </p:nvPr>
        </p:nvSpPr>
        <p:spPr>
          <a:xfrm>
            <a:off x="660398" y="1488613"/>
            <a:ext cx="6876689" cy="4674681"/>
          </a:xfrm>
        </p:spPr>
        <p:txBody>
          <a:bodyPr>
            <a:normAutofit fontScale="92500" lnSpcReduction="20000"/>
          </a:bodyPr>
          <a:lstStyle/>
          <a:p>
            <a:r>
              <a:rPr lang="en-AU" sz="1800" b="0" i="0">
                <a:effectLst/>
                <a:latin typeface="WordVisi_MSFontService"/>
              </a:rPr>
              <a:t>Our school was established by the Capuchin Friars with the help and dedication of the St Francis of Assisi Catholic community in Newton. This Franciscan foundation formed and continues to be the basis for the development of our spirituality. We opened in 1964 under the spiritual guidance and leadership of the Josephite Sisters. We currently have an enrolment of approximately 260 boys and girls from Reception to Year 6. Our school strives to appreciate, develop and celebrate the skills and differences in all members of our community. We understand that diversity and creativity are gifts from God. We strive to develop a culture of lifelong quality and meaningful learning. We believe that the Gospel values and our spirituality develop attitudes and skills which give our students a sense of hope and confidence that they can make a difference to their lives and contribute to their local and the wider community. We are a school with up-to-date resources and equipment in flexible and modern learning spaces. We have a laptop program for Years 3-6 and have extensive use of ICT (including MacBooks and iPads). We create an enriched learning environment with a focus on the intellectual depth and significance of our learning practices. We provide many sporting and extra-curricular activities and we support families with an Out of School Hours Care service. Our specialist subjects include Performing Arts, Sport and Italian.</a:t>
            </a:r>
            <a:r>
              <a:rPr lang="en-AU" sz="1800" b="0" i="0">
                <a:effectLst/>
                <a:latin typeface="WordVisiPilcrow_MSFontService"/>
              </a:rPr>
              <a:t> </a:t>
            </a:r>
            <a:endParaRPr lang="en-AU"/>
          </a:p>
        </p:txBody>
      </p:sp>
    </p:spTree>
    <p:extLst>
      <p:ext uri="{BB962C8B-B14F-4D97-AF65-F5344CB8AC3E}">
        <p14:creationId xmlns:p14="http://schemas.microsoft.com/office/powerpoint/2010/main" val="669050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98596" y="609600"/>
            <a:ext cx="3036530" cy="1320800"/>
          </a:xfrm>
        </p:spPr>
        <p:txBody>
          <a:bodyPr>
            <a:normAutofit/>
          </a:bodyPr>
          <a:lstStyle/>
          <a:p>
            <a:r>
              <a:rPr lang="en-AU"/>
              <a:t>Principal’s reflection</a:t>
            </a:r>
          </a:p>
        </p:txBody>
      </p:sp>
      <p:sp>
        <p:nvSpPr>
          <p:cNvPr id="3" name="Content Placeholder 2"/>
          <p:cNvSpPr>
            <a:spLocks noGrp="1"/>
          </p:cNvSpPr>
          <p:nvPr>
            <p:ph idx="1"/>
          </p:nvPr>
        </p:nvSpPr>
        <p:spPr>
          <a:xfrm>
            <a:off x="4232769" y="1930400"/>
            <a:ext cx="3302357" cy="4422899"/>
          </a:xfrm>
        </p:spPr>
        <p:txBody>
          <a:bodyPr numCol="1" spcCol="360000">
            <a:noAutofit/>
          </a:bodyPr>
          <a:lstStyle/>
          <a:p>
            <a:pPr marL="0" indent="0">
              <a:lnSpc>
                <a:spcPct val="90000"/>
              </a:lnSpc>
              <a:buNone/>
            </a:pPr>
            <a:r>
              <a:rPr lang="en-US" sz="1400" b="1" i="1"/>
              <a:t>During 2023 the school underwent significant leadership change. James </a:t>
            </a:r>
            <a:r>
              <a:rPr lang="en-US" sz="1400" b="1" i="1" err="1"/>
              <a:t>Meiksans</a:t>
            </a:r>
            <a:r>
              <a:rPr lang="en-US" sz="1400" b="1" i="1"/>
              <a:t> resigned from the position of Principal after having been on leave for four terms. Angela Morrison had replaced James up until this time. The position of substantive principal was advertised and appointed, with Scott March to commence his tenure at the beginning of 2024. Angela continued in a part time capacity in Term 3 and Kerri Dent was co-principal for Term 3. In Term 4 Kerri was the sole Acting Principal.</a:t>
            </a:r>
          </a:p>
          <a:p>
            <a:pPr marL="0" indent="0">
              <a:lnSpc>
                <a:spcPct val="90000"/>
              </a:lnSpc>
              <a:buNone/>
            </a:pPr>
            <a:r>
              <a:rPr lang="en-US" sz="1400"/>
              <a:t>Thank you to Melissa </a:t>
            </a:r>
            <a:r>
              <a:rPr lang="en-US" sz="1400" err="1"/>
              <a:t>Canil</a:t>
            </a:r>
            <a:r>
              <a:rPr lang="en-US" sz="1400"/>
              <a:t>, our Assistant Principal Religious Identity and Mission who took on a far greater leadership role in the spirit of St Mary MacKillop – ‘Never see a need without trying to do something about it.’</a:t>
            </a:r>
          </a:p>
        </p:txBody>
      </p:sp>
      <p:pic>
        <p:nvPicPr>
          <p:cNvPr id="6" name="Picture 5" descr="A group of boys holding up heart shaped signs&#10;&#10;Description automatically generated">
            <a:extLst>
              <a:ext uri="{FF2B5EF4-FFF2-40B4-BE49-F238E27FC236}">
                <a16:creationId xmlns:a16="http://schemas.microsoft.com/office/drawing/2014/main" id="{59F1F8EA-1321-2EA7-9389-215C4AEC0214}"/>
              </a:ext>
            </a:extLst>
          </p:cNvPr>
          <p:cNvPicPr>
            <a:picLocks noChangeAspect="1"/>
          </p:cNvPicPr>
          <p:nvPr/>
        </p:nvPicPr>
        <p:blipFill rotWithShape="1">
          <a:blip r:embed="rId2">
            <a:extLst>
              <a:ext uri="{28A0092B-C50C-407E-A947-70E740481C1C}">
                <a14:useLocalDpi xmlns:a14="http://schemas.microsoft.com/office/drawing/2010/main" val="0"/>
              </a:ext>
            </a:extLst>
          </a:blip>
          <a:srcRect r="7368"/>
          <a:stretch/>
        </p:blipFill>
        <p:spPr>
          <a:xfrm>
            <a:off x="20" y="-1"/>
            <a:ext cx="4383385"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84609"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3426329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kids playing football on a field&#10;&#10;Description automatically generated">
            <a:extLst>
              <a:ext uri="{FF2B5EF4-FFF2-40B4-BE49-F238E27FC236}">
                <a16:creationId xmlns:a16="http://schemas.microsoft.com/office/drawing/2014/main" id="{AD854059-8055-33BD-BC52-71BB6B8A7E8D}"/>
              </a:ext>
            </a:extLst>
          </p:cNvPr>
          <p:cNvPicPr>
            <a:picLocks noChangeAspect="1"/>
          </p:cNvPicPr>
          <p:nvPr/>
        </p:nvPicPr>
        <p:blipFill rotWithShape="1">
          <a:blip r:embed="rId2">
            <a:extLst>
              <a:ext uri="{28A0092B-C50C-407E-A947-70E740481C1C}">
                <a14:useLocalDpi xmlns:a14="http://schemas.microsoft.com/office/drawing/2010/main" val="0"/>
              </a:ext>
            </a:extLst>
          </a:blip>
          <a:srcRect l="13983" r="38814" b="9091"/>
          <a:stretch/>
        </p:blipFill>
        <p:spPr>
          <a:xfrm rot="5400000">
            <a:off x="1524000" y="-1524000"/>
            <a:ext cx="6858000" cy="9906000"/>
          </a:xfrm>
          <a:prstGeom prst="rect">
            <a:avLst/>
          </a:prstGeom>
        </p:spPr>
      </p:pic>
      <p:sp>
        <p:nvSpPr>
          <p:cNvPr id="10" name="Isosceles Triangle 9">
            <a:extLst>
              <a:ext uri="{FF2B5EF4-FFF2-40B4-BE49-F238E27FC236}">
                <a16:creationId xmlns:a16="http://schemas.microsoft.com/office/drawing/2014/main" id="{DD6B6433-CCD9-42F6-83C5-76BCAA8FE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84609"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2" name="Parallelogram 11">
            <a:extLst>
              <a:ext uri="{FF2B5EF4-FFF2-40B4-BE49-F238E27FC236}">
                <a16:creationId xmlns:a16="http://schemas.microsoft.com/office/drawing/2014/main" id="{442B55CB-F27D-4C06-89E5-4EC99A519C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9652" y="0"/>
            <a:ext cx="7615238" cy="6858000"/>
          </a:xfrm>
          <a:prstGeom prst="parallelogram">
            <a:avLst>
              <a:gd name="adj" fmla="val 14937"/>
            </a:avLst>
          </a:prstGeom>
          <a:solidFill>
            <a:schemeClr val="bg1">
              <a:alpha val="9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48527540-7F01-4C2E-9641-738882048E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3947" y="0"/>
            <a:ext cx="990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6F60FB6-F855-43F0-A752-3719156C1E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033029" y="3681413"/>
            <a:ext cx="3870391"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70669A81-0E9B-4B42-AFEA-8F672C6CF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9949" y="-8467"/>
            <a:ext cx="244347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 name="Title 1"/>
          <p:cNvSpPr>
            <a:spLocks noGrp="1"/>
          </p:cNvSpPr>
          <p:nvPr>
            <p:ph type="title"/>
          </p:nvPr>
        </p:nvSpPr>
        <p:spPr>
          <a:xfrm>
            <a:off x="2263663" y="609600"/>
            <a:ext cx="5271463" cy="1320800"/>
          </a:xfrm>
        </p:spPr>
        <p:txBody>
          <a:bodyPr anchor="t">
            <a:normAutofit/>
          </a:bodyPr>
          <a:lstStyle/>
          <a:p>
            <a:r>
              <a:rPr lang="en-AU"/>
              <a:t>Principal’s reflection</a:t>
            </a:r>
          </a:p>
        </p:txBody>
      </p:sp>
      <p:sp>
        <p:nvSpPr>
          <p:cNvPr id="20" name="Rectangle 25">
            <a:extLst>
              <a:ext uri="{FF2B5EF4-FFF2-40B4-BE49-F238E27FC236}">
                <a16:creationId xmlns:a16="http://schemas.microsoft.com/office/drawing/2014/main" id="{8C93E0C6-CF08-4771-B5A9-6018CB3AE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2796" y="-8467"/>
            <a:ext cx="210320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2" name="Isosceles Triangle 21">
            <a:extLst>
              <a:ext uri="{FF2B5EF4-FFF2-40B4-BE49-F238E27FC236}">
                <a16:creationId xmlns:a16="http://schemas.microsoft.com/office/drawing/2014/main" id="{A011F1B8-62C5-4D08-A621-EAD05C7D6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7520" y="3048000"/>
            <a:ext cx="264848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 name="Content Placeholder 3">
            <a:extLst>
              <a:ext uri="{FF2B5EF4-FFF2-40B4-BE49-F238E27FC236}">
                <a16:creationId xmlns:a16="http://schemas.microsoft.com/office/drawing/2014/main" id="{7F9BB2AB-E6C5-4B3A-B625-D8F85C861C85}"/>
              </a:ext>
            </a:extLst>
          </p:cNvPr>
          <p:cNvSpPr>
            <a:spLocks noGrp="1"/>
          </p:cNvSpPr>
          <p:nvPr>
            <p:ph idx="1"/>
          </p:nvPr>
        </p:nvSpPr>
        <p:spPr>
          <a:xfrm>
            <a:off x="2263663" y="1694459"/>
            <a:ext cx="5271463" cy="4445084"/>
          </a:xfrm>
        </p:spPr>
        <p:txBody>
          <a:bodyPr vert="horz" lIns="91440" tIns="45720" rIns="91440" bIns="45720" numCol="1" spcCol="360000" rtlCol="0">
            <a:noAutofit/>
          </a:bodyPr>
          <a:lstStyle/>
          <a:p>
            <a:pPr marL="0" indent="0">
              <a:lnSpc>
                <a:spcPct val="90000"/>
              </a:lnSpc>
              <a:buNone/>
            </a:pPr>
            <a:r>
              <a:rPr lang="en-US" sz="1400"/>
              <a:t>During Kerri’s tenure we </a:t>
            </a:r>
            <a:r>
              <a:rPr lang="en-AU" sz="1400"/>
              <a:t>finalised</a:t>
            </a:r>
            <a:r>
              <a:rPr lang="en-US" sz="1400"/>
              <a:t> our Strategic Plan for 2024 – 2026 which will guide all our decision making going forward.</a:t>
            </a:r>
          </a:p>
          <a:p>
            <a:pPr marL="0" indent="0">
              <a:lnSpc>
                <a:spcPct val="90000"/>
              </a:lnSpc>
              <a:buNone/>
            </a:pPr>
            <a:r>
              <a:rPr lang="en-US" sz="1400"/>
              <a:t>We achieved much during 2023. The outward reflection of the school continued smoothly. Our relationships with the broader community were strengthened with a particularly close connection with Green Leaves Early Learning Service.</a:t>
            </a:r>
          </a:p>
          <a:p>
            <a:pPr marL="0" indent="0">
              <a:lnSpc>
                <a:spcPct val="90000"/>
              </a:lnSpc>
              <a:buNone/>
            </a:pPr>
            <a:r>
              <a:rPr lang="en-AU" sz="1400"/>
              <a:t>Our School Concert was a fantastic success and took place in Term 3 in 2023.</a:t>
            </a:r>
          </a:p>
          <a:p>
            <a:pPr marL="0" indent="0">
              <a:lnSpc>
                <a:spcPct val="90000"/>
              </a:lnSpc>
              <a:buNone/>
            </a:pPr>
            <a:r>
              <a:rPr lang="en-AU" sz="1400"/>
              <a:t>Our staff undertook various professional learning experiences including understanding more about nature play, continuing the journey with Maths and English, utilising Blended Therapies to understand children’s emotional wellbeing needs, and a beautiful and much appreciated Staff Retreat at the Sophia Centre.</a:t>
            </a:r>
          </a:p>
          <a:p>
            <a:pPr marL="0" indent="0">
              <a:lnSpc>
                <a:spcPct val="90000"/>
              </a:lnSpc>
              <a:buNone/>
            </a:pPr>
            <a:r>
              <a:rPr lang="en-AU" sz="1400"/>
              <a:t>Our community should be very proud of the staff dedication and commitment to meeting the needs of each and every child. St Francis is indeed a wonderful community to be a part of.</a:t>
            </a:r>
          </a:p>
          <a:p>
            <a:pPr marL="0" indent="0">
              <a:lnSpc>
                <a:spcPct val="90000"/>
              </a:lnSpc>
              <a:buNone/>
            </a:pPr>
            <a:r>
              <a:rPr lang="en-AU" sz="1400"/>
              <a:t>The successes of 2023 can be seen throughout this report.</a:t>
            </a:r>
          </a:p>
          <a:p>
            <a:pPr marL="0" indent="0">
              <a:lnSpc>
                <a:spcPct val="90000"/>
              </a:lnSpc>
              <a:buNone/>
            </a:pPr>
            <a:r>
              <a:rPr lang="en-AU" sz="1400"/>
              <a:t>Scott March</a:t>
            </a:r>
          </a:p>
          <a:p>
            <a:pPr marL="0" indent="0">
              <a:lnSpc>
                <a:spcPct val="90000"/>
              </a:lnSpc>
              <a:buNone/>
            </a:pPr>
            <a:r>
              <a:rPr lang="en-AU" sz="1400"/>
              <a:t>and Kerri Dent</a:t>
            </a:r>
          </a:p>
        </p:txBody>
      </p:sp>
      <p:sp>
        <p:nvSpPr>
          <p:cNvPr id="24" name="Rectangle 27">
            <a:extLst>
              <a:ext uri="{FF2B5EF4-FFF2-40B4-BE49-F238E27FC236}">
                <a16:creationId xmlns:a16="http://schemas.microsoft.com/office/drawing/2014/main" id="{C6A6AECB-428C-4CB4-B65A-359F08B6D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4281" y="-8467"/>
            <a:ext cx="2319140"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6" name="Rectangle 28">
            <a:extLst>
              <a:ext uri="{FF2B5EF4-FFF2-40B4-BE49-F238E27FC236}">
                <a16:creationId xmlns:a16="http://schemas.microsoft.com/office/drawing/2014/main" id="{28D1A6ED-2AB6-46A3-A315-485B8BF93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5218" y="-8467"/>
            <a:ext cx="104820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8" name="Rectangle 29">
            <a:extLst>
              <a:ext uri="{FF2B5EF4-FFF2-40B4-BE49-F238E27FC236}">
                <a16:creationId xmlns:a16="http://schemas.microsoft.com/office/drawing/2014/main" id="{B61CE46B-8525-46A8-AB7B-DCBCC1B65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7936" y="-8467"/>
            <a:ext cx="1015483"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0" name="Isosceles Triangle 29">
            <a:extLst>
              <a:ext uri="{FF2B5EF4-FFF2-40B4-BE49-F238E27FC236}">
                <a16:creationId xmlns:a16="http://schemas.microsoft.com/office/drawing/2014/main" id="{4412B991-9935-45FB-A17E-8F30DD832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978" y="3589867"/>
            <a:ext cx="1476442"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1926687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98596" y="609600"/>
            <a:ext cx="3036530" cy="1320800"/>
          </a:xfrm>
        </p:spPr>
        <p:txBody>
          <a:bodyPr>
            <a:normAutofit/>
          </a:bodyPr>
          <a:lstStyle/>
          <a:p>
            <a:r>
              <a:rPr lang="en-AU"/>
              <a:t>School improvement</a:t>
            </a:r>
          </a:p>
        </p:txBody>
      </p:sp>
      <p:sp>
        <p:nvSpPr>
          <p:cNvPr id="3" name="Content Placeholder 2"/>
          <p:cNvSpPr>
            <a:spLocks noGrp="1"/>
          </p:cNvSpPr>
          <p:nvPr>
            <p:ph idx="1"/>
          </p:nvPr>
        </p:nvSpPr>
        <p:spPr>
          <a:xfrm>
            <a:off x="4232769" y="2160589"/>
            <a:ext cx="3302357" cy="3880773"/>
          </a:xfrm>
        </p:spPr>
        <p:txBody>
          <a:bodyPr>
            <a:noAutofit/>
          </a:bodyPr>
          <a:lstStyle/>
          <a:p>
            <a:pPr marL="0" indent="0">
              <a:lnSpc>
                <a:spcPct val="90000"/>
              </a:lnSpc>
              <a:spcBef>
                <a:spcPts val="1800"/>
              </a:spcBef>
              <a:buNone/>
            </a:pPr>
            <a:r>
              <a:rPr lang="en-AU" sz="1400"/>
              <a:t>During 2022, the school engaged in a self-assessment process that lead to the development of our 2023 goals. Staff consultation, community consultation, discernment </a:t>
            </a:r>
            <a:br>
              <a:rPr lang="en-AU" sz="1400"/>
            </a:br>
            <a:r>
              <a:rPr lang="en-AU" sz="1400"/>
              <a:t>of areas of need, and assessment of ongoing goals was undertaken to establish the plan for 2023.</a:t>
            </a:r>
          </a:p>
          <a:p>
            <a:pPr marL="0" indent="0">
              <a:lnSpc>
                <a:spcPct val="90000"/>
              </a:lnSpc>
              <a:spcBef>
                <a:spcPts val="1800"/>
              </a:spcBef>
              <a:buNone/>
            </a:pPr>
            <a:r>
              <a:rPr lang="en-AU" sz="1400"/>
              <a:t>Our goals are based around the Catholic Education South Australia (CESA) </a:t>
            </a:r>
            <a:r>
              <a:rPr lang="en-AU" sz="1400" i="1"/>
              <a:t>“Living, Learning, Leading Framework” </a:t>
            </a:r>
            <a:r>
              <a:rPr lang="en-AU" sz="1400"/>
              <a:t>and the</a:t>
            </a:r>
            <a:r>
              <a:rPr lang="en-AU" sz="1400" i="1"/>
              <a:t> </a:t>
            </a:r>
            <a:r>
              <a:rPr lang="en-AU" sz="1400"/>
              <a:t>CESA </a:t>
            </a:r>
            <a:r>
              <a:rPr lang="en-AU" sz="1400" i="1"/>
              <a:t>“Towards 2027” Strategic Plan.</a:t>
            </a:r>
            <a:endParaRPr lang="en-AU" sz="1400"/>
          </a:p>
          <a:p>
            <a:pPr marL="0" indent="0">
              <a:lnSpc>
                <a:spcPct val="90000"/>
              </a:lnSpc>
              <a:buNone/>
            </a:pPr>
            <a:endParaRPr lang="en-AU" sz="1400"/>
          </a:p>
          <a:p>
            <a:pPr marL="0" indent="0">
              <a:lnSpc>
                <a:spcPct val="90000"/>
              </a:lnSpc>
              <a:buNone/>
            </a:pPr>
            <a:r>
              <a:rPr lang="en-AU" sz="1400"/>
              <a:t>The following page highlights some of our goals and achievements.</a:t>
            </a:r>
          </a:p>
        </p:txBody>
      </p:sp>
      <p:pic>
        <p:nvPicPr>
          <p:cNvPr id="4" name="Picture 3">
            <a:extLst>
              <a:ext uri="{FF2B5EF4-FFF2-40B4-BE49-F238E27FC236}">
                <a16:creationId xmlns:a16="http://schemas.microsoft.com/office/drawing/2014/main" id="{B74D84CB-9AC1-4596-33D6-EE5B7CB71209}"/>
              </a:ext>
            </a:extLst>
          </p:cNvPr>
          <p:cNvPicPr>
            <a:picLocks noChangeAspect="1"/>
          </p:cNvPicPr>
          <p:nvPr/>
        </p:nvPicPr>
        <p:blipFill rotWithShape="1">
          <a:blip r:embed="rId2"/>
          <a:srcRect l="5306" r="9472"/>
          <a:stretch/>
        </p:blipFill>
        <p:spPr>
          <a:xfrm>
            <a:off x="20" y="-1"/>
            <a:ext cx="4383385"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84609"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1127028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School improvement</a:t>
            </a:r>
          </a:p>
        </p:txBody>
      </p:sp>
      <p:sp>
        <p:nvSpPr>
          <p:cNvPr id="3" name="Content Placeholder 2"/>
          <p:cNvSpPr>
            <a:spLocks noGrp="1"/>
          </p:cNvSpPr>
          <p:nvPr>
            <p:ph idx="1"/>
          </p:nvPr>
        </p:nvSpPr>
        <p:spPr>
          <a:xfrm>
            <a:off x="660399" y="1651989"/>
            <a:ext cx="7022935" cy="4380676"/>
          </a:xfrm>
        </p:spPr>
        <p:txBody>
          <a:bodyPr numCol="2" spcCol="360000">
            <a:normAutofit fontScale="92500"/>
          </a:bodyPr>
          <a:lstStyle/>
          <a:p>
            <a:pPr marL="0" indent="0">
              <a:lnSpc>
                <a:spcPct val="120000"/>
              </a:lnSpc>
              <a:buNone/>
            </a:pPr>
            <a:r>
              <a:rPr lang="en-AU" sz="1800" i="1">
                <a:solidFill>
                  <a:schemeClr val="accent2"/>
                </a:solidFill>
                <a:latin typeface="Georgia" panose="02040502050405020303" pitchFamily="18" charset="0"/>
              </a:rPr>
              <a:t>Catholic Identity</a:t>
            </a:r>
          </a:p>
          <a:p>
            <a:pPr marL="0" lvl="0" indent="0">
              <a:lnSpc>
                <a:spcPct val="120000"/>
              </a:lnSpc>
              <a:spcBef>
                <a:spcPts val="0"/>
              </a:spcBef>
              <a:buNone/>
            </a:pPr>
            <a:r>
              <a:rPr lang="en-AU" sz="1300" b="1"/>
              <a:t>Faith formation and parish relationships</a:t>
            </a:r>
          </a:p>
          <a:p>
            <a:pPr marL="265113" lvl="0" indent="-265113">
              <a:lnSpc>
                <a:spcPct val="120000"/>
              </a:lnSpc>
              <a:spcBef>
                <a:spcPts val="0"/>
              </a:spcBef>
            </a:pPr>
            <a:r>
              <a:rPr lang="en-AU" sz="1300" i="1"/>
              <a:t>Professional learning and Staff Retreat Day on </a:t>
            </a:r>
            <a:r>
              <a:rPr lang="en-AU" sz="1300" i="1" err="1"/>
              <a:t>Laudato</a:t>
            </a:r>
            <a:r>
              <a:rPr lang="en-AU" sz="1300" i="1"/>
              <a:t> Si’, Pope Francis’ Encyclical on our responsibility to care for God’s creation.</a:t>
            </a:r>
          </a:p>
          <a:p>
            <a:pPr marL="265113" lvl="0" indent="-265113">
              <a:lnSpc>
                <a:spcPct val="120000"/>
              </a:lnSpc>
              <a:spcBef>
                <a:spcPts val="0"/>
              </a:spcBef>
            </a:pPr>
            <a:r>
              <a:rPr lang="en-AU" sz="1300" i="1"/>
              <a:t>Regular class liturgies.</a:t>
            </a:r>
            <a:endParaRPr lang="en-AU" sz="1300"/>
          </a:p>
          <a:p>
            <a:pPr marL="0" indent="0">
              <a:lnSpc>
                <a:spcPct val="120000"/>
              </a:lnSpc>
              <a:buNone/>
            </a:pPr>
            <a:r>
              <a:rPr lang="en-AU" sz="1800" i="1">
                <a:solidFill>
                  <a:schemeClr val="accent2"/>
                </a:solidFill>
                <a:latin typeface="Georgia" panose="02040502050405020303" pitchFamily="18" charset="0"/>
              </a:rPr>
              <a:t>Learning and Teaching</a:t>
            </a:r>
          </a:p>
          <a:p>
            <a:pPr marL="0" indent="0">
              <a:lnSpc>
                <a:spcPct val="120000"/>
              </a:lnSpc>
              <a:spcBef>
                <a:spcPts val="0"/>
              </a:spcBef>
              <a:buNone/>
            </a:pPr>
            <a:r>
              <a:rPr lang="en-AU" sz="1300" b="1">
                <a:solidFill>
                  <a:schemeClr val="tx2"/>
                </a:solidFill>
              </a:rPr>
              <a:t>Continued Professional Learning in Literacy and Numeracy strategies</a:t>
            </a:r>
          </a:p>
          <a:p>
            <a:pPr marL="265113" indent="-265113">
              <a:lnSpc>
                <a:spcPct val="120000"/>
              </a:lnSpc>
              <a:spcBef>
                <a:spcPts val="0"/>
              </a:spcBef>
            </a:pPr>
            <a:r>
              <a:rPr lang="en-AU" sz="1300" i="1">
                <a:solidFill>
                  <a:schemeClr val="tx2"/>
                </a:solidFill>
              </a:rPr>
              <a:t>Teaching staff participated in training days and staff meetings and implemented strategies learned.</a:t>
            </a:r>
            <a:endParaRPr lang="en-AU" sz="1300">
              <a:solidFill>
                <a:schemeClr val="tx2"/>
              </a:solidFill>
            </a:endParaRPr>
          </a:p>
          <a:p>
            <a:pPr marL="0" marR="0" lvl="0" indent="0" algn="l" defTabSz="457200" rtl="0" eaLnBrk="1" fontAlgn="auto" latinLnBrk="0" hangingPunct="1">
              <a:lnSpc>
                <a:spcPct val="120000"/>
              </a:lnSpc>
              <a:spcBef>
                <a:spcPts val="0"/>
              </a:spcBef>
              <a:spcAft>
                <a:spcPts val="0"/>
              </a:spcAft>
              <a:buClr>
                <a:srgbClr val="90C226"/>
              </a:buClr>
              <a:buSzPct val="80000"/>
              <a:buFont typeface="Wingdings 3" charset="2"/>
              <a:buNone/>
              <a:tabLst/>
              <a:defRPr/>
            </a:pPr>
            <a:r>
              <a:rPr kumimoji="0" lang="en-AU" sz="1300" b="1" i="0" u="none" strike="noStrike" kern="1200" cap="none" spc="0" normalizeH="0" baseline="0" noProof="0">
                <a:ln>
                  <a:noFill/>
                </a:ln>
                <a:solidFill>
                  <a:srgbClr val="2C3C43"/>
                </a:solidFill>
                <a:effectLst/>
                <a:uLnTx/>
                <a:uFillTx/>
                <a:latin typeface="Trebuchet MS" panose="020B0603020202020204"/>
                <a:ea typeface="+mn-ea"/>
                <a:cs typeface="+mn-cs"/>
              </a:rPr>
              <a:t>Professional Learning in strategies for wellbeing</a:t>
            </a:r>
          </a:p>
          <a:p>
            <a:pPr marL="265113" marR="0" lvl="0" indent="-265113" algn="l" defTabSz="457200" rtl="0" eaLnBrk="1" fontAlgn="auto" latinLnBrk="0" hangingPunct="1">
              <a:lnSpc>
                <a:spcPct val="120000"/>
              </a:lnSpc>
              <a:spcBef>
                <a:spcPts val="0"/>
              </a:spcBef>
              <a:spcAft>
                <a:spcPts val="0"/>
              </a:spcAft>
              <a:buClr>
                <a:srgbClr val="90C226"/>
              </a:buClr>
              <a:buSzPct val="80000"/>
              <a:buFont typeface="Wingdings 3" charset="2"/>
              <a:buChar char=""/>
              <a:tabLst/>
              <a:defRPr/>
            </a:pPr>
            <a:r>
              <a:rPr kumimoji="0" lang="en-AU" sz="1300" b="0" i="1" u="none" strike="noStrike" kern="1200" cap="none" spc="0" normalizeH="0" baseline="0" noProof="0">
                <a:ln>
                  <a:noFill/>
                </a:ln>
                <a:solidFill>
                  <a:srgbClr val="2C3C43"/>
                </a:solidFill>
                <a:effectLst/>
                <a:uLnTx/>
                <a:uFillTx/>
                <a:latin typeface="Trebuchet MS" panose="020B0603020202020204"/>
                <a:ea typeface="+mn-ea"/>
                <a:cs typeface="+mn-cs"/>
              </a:rPr>
              <a:t>Wellbeing strategies for staff and children and young people.</a:t>
            </a:r>
            <a:endParaRPr lang="en-AU" sz="1800" i="1">
              <a:solidFill>
                <a:schemeClr val="accent2"/>
              </a:solidFill>
              <a:latin typeface="Georgia" panose="02040502050405020303" pitchFamily="18" charset="0"/>
            </a:endParaRPr>
          </a:p>
          <a:p>
            <a:pPr marL="0" lvl="0" indent="0">
              <a:lnSpc>
                <a:spcPct val="120000"/>
              </a:lnSpc>
              <a:buNone/>
            </a:pPr>
            <a:r>
              <a:rPr lang="en-AU" sz="1800" i="1">
                <a:solidFill>
                  <a:schemeClr val="accent2"/>
                </a:solidFill>
                <a:latin typeface="Georgia" panose="02040502050405020303" pitchFamily="18" charset="0"/>
              </a:rPr>
              <a:t>Community</a:t>
            </a:r>
          </a:p>
          <a:p>
            <a:pPr marL="0" lvl="0" indent="0">
              <a:lnSpc>
                <a:spcPct val="120000"/>
              </a:lnSpc>
              <a:spcBef>
                <a:spcPts val="0"/>
              </a:spcBef>
              <a:buNone/>
            </a:pPr>
            <a:r>
              <a:rPr lang="en-AU" sz="1300" b="1"/>
              <a:t>Active Parents and Friends group</a:t>
            </a:r>
          </a:p>
          <a:p>
            <a:pPr marL="265113" lvl="0" indent="-265113">
              <a:lnSpc>
                <a:spcPct val="120000"/>
              </a:lnSpc>
              <a:spcBef>
                <a:spcPts val="0"/>
              </a:spcBef>
            </a:pPr>
            <a:r>
              <a:rPr lang="en-AU" sz="1300" i="1"/>
              <a:t>School Community functions including Quiz Night and Antipasto platters for Sports Day</a:t>
            </a:r>
            <a:endParaRPr lang="en-AU" sz="1300"/>
          </a:p>
          <a:p>
            <a:pPr marL="0" lvl="0" indent="0">
              <a:lnSpc>
                <a:spcPct val="120000"/>
              </a:lnSpc>
              <a:buNone/>
            </a:pPr>
            <a:r>
              <a:rPr lang="en-AU" sz="1800" i="1">
                <a:solidFill>
                  <a:schemeClr val="accent2"/>
                </a:solidFill>
                <a:latin typeface="Georgia" panose="02040502050405020303" pitchFamily="18" charset="0"/>
              </a:rPr>
              <a:t>Resource Management</a:t>
            </a:r>
          </a:p>
          <a:p>
            <a:pPr marL="0" lvl="0" indent="0">
              <a:lnSpc>
                <a:spcPct val="120000"/>
              </a:lnSpc>
              <a:spcBef>
                <a:spcPts val="0"/>
              </a:spcBef>
              <a:buNone/>
            </a:pPr>
            <a:r>
              <a:rPr lang="en-AU" sz="1300" b="1"/>
              <a:t>Development of 10 Year Financial Plan</a:t>
            </a:r>
          </a:p>
          <a:p>
            <a:pPr marL="265113" lvl="0" indent="-265113">
              <a:lnSpc>
                <a:spcPct val="120000"/>
              </a:lnSpc>
              <a:spcBef>
                <a:spcPts val="0"/>
              </a:spcBef>
            </a:pPr>
            <a:r>
              <a:rPr lang="en-AU" sz="1300" i="1"/>
              <a:t>Setting ourselves up for financial sustainability into the future in order to assist with longer term decision making.</a:t>
            </a:r>
            <a:endParaRPr lang="en-AU" sz="1300"/>
          </a:p>
          <a:p>
            <a:pPr marL="0" lvl="0" indent="0">
              <a:lnSpc>
                <a:spcPct val="120000"/>
              </a:lnSpc>
              <a:spcBef>
                <a:spcPts val="0"/>
              </a:spcBef>
              <a:buNone/>
            </a:pPr>
            <a:r>
              <a:rPr lang="en-AU" sz="1300" b="1"/>
              <a:t>Minor capital works</a:t>
            </a:r>
          </a:p>
          <a:p>
            <a:pPr marL="265113" lvl="0" indent="-265113">
              <a:lnSpc>
                <a:spcPct val="120000"/>
              </a:lnSpc>
              <a:spcBef>
                <a:spcPts val="0"/>
              </a:spcBef>
            </a:pPr>
            <a:r>
              <a:rPr lang="en-AU" sz="1300" i="1"/>
              <a:t>Resurfacing and line-marking of the school hardcourt area (Kiss and Drop zone)</a:t>
            </a:r>
          </a:p>
          <a:p>
            <a:pPr marL="265113" lvl="0" indent="-265113">
              <a:lnSpc>
                <a:spcPct val="120000"/>
              </a:lnSpc>
              <a:spcBef>
                <a:spcPts val="0"/>
              </a:spcBef>
            </a:pPr>
            <a:r>
              <a:rPr lang="en-AU" sz="1300" i="1"/>
              <a:t>Second Nature Play area developed.</a:t>
            </a:r>
          </a:p>
          <a:p>
            <a:pPr marL="0" lvl="0" indent="0">
              <a:lnSpc>
                <a:spcPct val="120000"/>
              </a:lnSpc>
              <a:buNone/>
            </a:pPr>
            <a:r>
              <a:rPr lang="en-AU" sz="1800" i="1">
                <a:solidFill>
                  <a:schemeClr val="accent2"/>
                </a:solidFill>
                <a:latin typeface="Georgia" panose="02040502050405020303" pitchFamily="18" charset="0"/>
              </a:rPr>
              <a:t>Resource Management</a:t>
            </a:r>
          </a:p>
          <a:p>
            <a:pPr marL="0" lvl="0" indent="0">
              <a:lnSpc>
                <a:spcPct val="120000"/>
              </a:lnSpc>
              <a:spcBef>
                <a:spcPts val="0"/>
              </a:spcBef>
              <a:buNone/>
            </a:pPr>
            <a:r>
              <a:rPr lang="en-AU" sz="1300" b="1"/>
              <a:t>Development of 3 Year Strategic Plan</a:t>
            </a:r>
            <a:endParaRPr lang="en-AU" sz="1300" i="1"/>
          </a:p>
        </p:txBody>
      </p:sp>
    </p:spTree>
    <p:extLst>
      <p:ext uri="{BB962C8B-B14F-4D97-AF65-F5344CB8AC3E}">
        <p14:creationId xmlns:p14="http://schemas.microsoft.com/office/powerpoint/2010/main" val="1073453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8467"/>
            <a:ext cx="9906001" cy="6866467"/>
            <a:chOff x="0" y="-8467"/>
            <a:chExt cx="12192000" cy="6866467"/>
          </a:xfrm>
        </p:grpSpPr>
        <p:cxnSp>
          <p:nvCxnSpPr>
            <p:cNvPr id="14" name="Straight Connector 13">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7"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8" name="Isosceles Triangle 17">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9"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0"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1"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2" name="Isosceles Triangle 21">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3" name="Isosceles Triangle 22">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grpSp>
      <p:pic>
        <p:nvPicPr>
          <p:cNvPr id="8" name="Picture Placeholder 7" descr="A group of children sitting on the floor holding colorful plastic tubes&#10;&#10;Description automatically generated">
            <a:extLst>
              <a:ext uri="{FF2B5EF4-FFF2-40B4-BE49-F238E27FC236}">
                <a16:creationId xmlns:a16="http://schemas.microsoft.com/office/drawing/2014/main" id="{4FE24E91-45BD-8CBD-C428-8F495E7E2B5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2058" r="23137" b="7630"/>
          <a:stretch/>
        </p:blipFill>
        <p:spPr>
          <a:xfrm>
            <a:off x="3469256" y="-1"/>
            <a:ext cx="6436744"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543454" y="1678666"/>
            <a:ext cx="3321654" cy="2369093"/>
          </a:xfrm>
        </p:spPr>
        <p:txBody>
          <a:bodyPr vert="horz" lIns="91440" tIns="45720" rIns="91440" bIns="45720" rtlCol="0" anchor="b">
            <a:normAutofit/>
          </a:bodyPr>
          <a:lstStyle/>
          <a:p>
            <a:pPr algn="r"/>
            <a:r>
              <a:rPr lang="en-US" sz="4300"/>
              <a:t>About our staff</a:t>
            </a:r>
          </a:p>
        </p:txBody>
      </p:sp>
      <p:cxnSp>
        <p:nvCxnSpPr>
          <p:cNvPr id="25" name="Straight Connector 24">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3947" y="0"/>
            <a:ext cx="9906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033029" y="3681413"/>
            <a:ext cx="3870391"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9949" y="-8467"/>
            <a:ext cx="244347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1"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2796" y="-8467"/>
            <a:ext cx="210320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3"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7520" y="3048000"/>
            <a:ext cx="264848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5"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4281" y="-8467"/>
            <a:ext cx="2319140"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7"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5218" y="-8467"/>
            <a:ext cx="104820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9"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7936" y="-8467"/>
            <a:ext cx="1015483"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1"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978" y="3589867"/>
            <a:ext cx="1476442"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Tree>
    <p:extLst>
      <p:ext uri="{BB962C8B-B14F-4D97-AF65-F5344CB8AC3E}">
        <p14:creationId xmlns:p14="http://schemas.microsoft.com/office/powerpoint/2010/main" val="2754233933"/>
      </p:ext>
    </p:extLst>
  </p:cSld>
  <p:clrMapOvr>
    <a:masterClrMapping/>
  </p:clrMapOvr>
</p:sld>
</file>

<file path=ppt/theme/theme1.xml><?xml version="1.0" encoding="utf-8"?>
<a:theme xmlns:a="http://schemas.openxmlformats.org/drawingml/2006/main" name="6_Office Theme">
  <a:themeElements>
    <a:clrScheme name="SAPS">
      <a:dk1>
        <a:sysClr val="windowText" lastClr="000000"/>
      </a:dk1>
      <a:lt1>
        <a:sysClr val="window" lastClr="FFFFFF"/>
      </a:lt1>
      <a:dk2>
        <a:srgbClr val="242852"/>
      </a:dk2>
      <a:lt2>
        <a:srgbClr val="ABCAE9"/>
      </a:lt2>
      <a:accent1>
        <a:srgbClr val="009A44"/>
      </a:accent1>
      <a:accent2>
        <a:srgbClr val="FFCD00"/>
      </a:accent2>
      <a:accent3>
        <a:srgbClr val="EE2737"/>
      </a:accent3>
      <a:accent4>
        <a:srgbClr val="6F5091"/>
      </a:accent4>
      <a:accent5>
        <a:srgbClr val="FF8200"/>
      </a:accent5>
      <a:accent6>
        <a:srgbClr val="FFFFFF"/>
      </a:accent6>
      <a:hlink>
        <a:srgbClr val="00205B"/>
      </a:hlink>
      <a:folHlink>
        <a:srgbClr val="3EBBF0"/>
      </a:folHlink>
    </a:clrScheme>
    <a:fontScheme name="Custom 2">
      <a:majorFont>
        <a:latin typeface="Georgi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PS Powerpoint Template" id="{6F3447F7-77F1-40CF-89BB-FDC2143DD956}" vid="{4DC29870-8603-4E84-BDFB-F9024ABED5A1}"/>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66E209CD19A342B4C0F667DE342ABE" ma:contentTypeVersion="18" ma:contentTypeDescription="Create a new document." ma:contentTypeScope="" ma:versionID="6ad9c62ba7431bc199f0018b4c81614f">
  <xsd:schema xmlns:xsd="http://www.w3.org/2001/XMLSchema" xmlns:xs="http://www.w3.org/2001/XMLSchema" xmlns:p="http://schemas.microsoft.com/office/2006/metadata/properties" xmlns:ns2="49c05d75-18c7-4bb6-81c0-aaa7c10b15fc" xmlns:ns3="63fb9ca8-b44e-40bf-ab30-4b44fdfab4ec" targetNamespace="http://schemas.microsoft.com/office/2006/metadata/properties" ma:root="true" ma:fieldsID="a4c2bfc20e8c83799cda1b7fa603215f" ns2:_="" ns3:_="">
    <xsd:import namespace="49c05d75-18c7-4bb6-81c0-aaa7c10b15fc"/>
    <xsd:import namespace="63fb9ca8-b44e-40bf-ab30-4b44fdfab4e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c05d75-18c7-4bb6-81c0-aaa7c10b15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3b9931b-2463-46b7-81bf-7cbd0d1676f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fb9ca8-b44e-40bf-ab30-4b44fdfab4e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776f36fd-bcbb-463a-8c81-e56f64d36a88}" ma:internalName="TaxCatchAll" ma:showField="CatchAllData" ma:web="63fb9ca8-b44e-40bf-ab30-4b44fdfab4ec">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3fb9ca8-b44e-40bf-ab30-4b44fdfab4ec" xsi:nil="true"/>
    <lcf76f155ced4ddcb4097134ff3c332f xmlns="49c05d75-18c7-4bb6-81c0-aaa7c10b15f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1E10AEE-D03E-4534-8EE9-A0C892F2DE87}">
  <ds:schemaRefs>
    <ds:schemaRef ds:uri="http://schemas.microsoft.com/sharepoint/v3/contenttype/forms"/>
  </ds:schemaRefs>
</ds:datastoreItem>
</file>

<file path=customXml/itemProps2.xml><?xml version="1.0" encoding="utf-8"?>
<ds:datastoreItem xmlns:ds="http://schemas.openxmlformats.org/officeDocument/2006/customXml" ds:itemID="{565D88E7-3E48-4649-AB89-364C39478683}">
  <ds:schemaRefs>
    <ds:schemaRef ds:uri="49c05d75-18c7-4bb6-81c0-aaa7c10b15fc"/>
    <ds:schemaRef ds:uri="63fb9ca8-b44e-40bf-ab30-4b44fdfab4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5DA4F72-6634-4786-9672-9DA3BE16737F}">
  <ds:schemaRefs>
    <ds:schemaRef ds:uri="49c05d75-18c7-4bb6-81c0-aaa7c10b15fc"/>
    <ds:schemaRef ds:uri="63fb9ca8-b44e-40bf-ab30-4b44fdfab4ec"/>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SAPS Powerpoint Template A4</Template>
  <TotalTime>0</TotalTime>
  <Words>1723</Words>
  <Application>Microsoft Office PowerPoint</Application>
  <PresentationFormat>A4 Paper (210x297 mm)</PresentationFormat>
  <Paragraphs>215</Paragraphs>
  <Slides>23</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Arial</vt:lpstr>
      <vt:lpstr>Arial Nova</vt:lpstr>
      <vt:lpstr>Baskerville</vt:lpstr>
      <vt:lpstr>Calibri</vt:lpstr>
      <vt:lpstr>Georgia</vt:lpstr>
      <vt:lpstr>Helvetica</vt:lpstr>
      <vt:lpstr>Trebuchet MS</vt:lpstr>
      <vt:lpstr>Wingdings</vt:lpstr>
      <vt:lpstr>Wingdings 3</vt:lpstr>
      <vt:lpstr>WordVisi_MSFontService</vt:lpstr>
      <vt:lpstr>WordVisiPilcrow_MSFontService</vt:lpstr>
      <vt:lpstr>6_Office Theme</vt:lpstr>
      <vt:lpstr>Facet</vt:lpstr>
      <vt:lpstr>St Francis of Assisi School Newton</vt:lpstr>
      <vt:lpstr>PowerPoint Presentation</vt:lpstr>
      <vt:lpstr>About our school</vt:lpstr>
      <vt:lpstr>PowerPoint Presentation</vt:lpstr>
      <vt:lpstr>Principal’s reflection</vt:lpstr>
      <vt:lpstr>Principal’s reflection</vt:lpstr>
      <vt:lpstr>School improvement</vt:lpstr>
      <vt:lpstr>School improvement</vt:lpstr>
      <vt:lpstr>About our staff</vt:lpstr>
      <vt:lpstr>About our staff</vt:lpstr>
      <vt:lpstr>About our staff</vt:lpstr>
      <vt:lpstr>About our staff</vt:lpstr>
      <vt:lpstr>About our students</vt:lpstr>
      <vt:lpstr>About our students</vt:lpstr>
      <vt:lpstr>About our students</vt:lpstr>
      <vt:lpstr>About our students  – learning outcomes NAPLAN</vt:lpstr>
      <vt:lpstr>Our community</vt:lpstr>
      <vt:lpstr>Parent satisfaction</vt:lpstr>
      <vt:lpstr>Student satisfaction</vt:lpstr>
      <vt:lpstr>Staff satisfaction</vt:lpstr>
      <vt:lpstr>Finance</vt:lpstr>
      <vt:lpstr>      Where our income comes from</vt:lpstr>
      <vt:lpstr>Contact  St Francis of Assis School 57 Newton Road Newton SA T 8178 9900 E info@sfoa.catholic.edu.au  Facebook: www.facebook.com/SFOANewton   www.sfoa.catholic.edu.au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Augustine’s Parish School Salisbury</dc:title>
  <dc:creator>Kerri Dent</dc:creator>
  <cp:lastModifiedBy>Jo Sayers</cp:lastModifiedBy>
  <cp:revision>92</cp:revision>
  <cp:lastPrinted>2021-03-23T00:33:42Z</cp:lastPrinted>
  <dcterms:created xsi:type="dcterms:W3CDTF">2018-02-20T06:46:52Z</dcterms:created>
  <dcterms:modified xsi:type="dcterms:W3CDTF">2024-06-28T03:47:53Z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0x0101003966E209CD19A342B4C0F667DE342ABE</vt:lpwstr>
  </property>
</Properties>
</file>